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  <p:sldMasterId id="2147483923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EC4306-959C-454C-8D9E-98368F6B2D52}" v="127" dt="2020-05-01T09:17:52.613"/>
    <p1510:client id="{40D298FA-66FC-46BF-A5F8-DE9A730AB05F}" v="87" dt="2020-05-01T09:22:07.803"/>
    <p1510:client id="{55FF197F-2C6E-4D3D-8EF4-20F103F68771}" v="7" dt="2020-05-01T08:35:12.653"/>
    <p1510:client id="{87EB166F-7ABC-447A-98AC-AB4942633ACC}" v="378" dt="2020-05-01T09:03:59.5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6" d="100"/>
          <a:sy n="7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5F3757-16E2-4465-BC21-328717B6752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CC269FE-4828-41B4-B65D-E95F85FA0B19}">
      <dgm:prSet/>
      <dgm:spPr/>
      <dgm:t>
        <a:bodyPr/>
        <a:lstStyle/>
        <a:p>
          <a:r>
            <a:rPr lang="ro-RO" dirty="0"/>
            <a:t>Activele imobilizate sau fixe sunt </a:t>
          </a:r>
          <a:r>
            <a:rPr lang="ro-RO" b="1" dirty="0"/>
            <a:t>bunuri de folosinţă îndelungată </a:t>
          </a:r>
          <a:r>
            <a:rPr lang="ro-RO" dirty="0"/>
            <a:t>caracterizate prin următoarele însuşiri:</a:t>
          </a:r>
          <a:r>
            <a:rPr lang="en-US" dirty="0"/>
            <a:t> </a:t>
          </a:r>
        </a:p>
      </dgm:t>
    </dgm:pt>
    <dgm:pt modelId="{90336485-4BEF-45EE-A639-BC35A084B541}" type="parTrans" cxnId="{B6556B0E-FB5C-458E-976B-4445B00303A9}">
      <dgm:prSet/>
      <dgm:spPr/>
      <dgm:t>
        <a:bodyPr/>
        <a:lstStyle/>
        <a:p>
          <a:endParaRPr lang="en-US"/>
        </a:p>
      </dgm:t>
    </dgm:pt>
    <dgm:pt modelId="{8CC88E7D-2926-4B81-B81E-A69E1FAE6934}" type="sibTrans" cxnId="{B6556B0E-FB5C-458E-976B-4445B00303A9}">
      <dgm:prSet/>
      <dgm:spPr/>
      <dgm:t>
        <a:bodyPr/>
        <a:lstStyle/>
        <a:p>
          <a:endParaRPr lang="en-US"/>
        </a:p>
      </dgm:t>
    </dgm:pt>
    <dgm:pt modelId="{50FA2E30-F1B5-4747-8F23-6D01EFAC8DBA}">
      <dgm:prSet/>
      <dgm:spPr/>
      <dgm:t>
        <a:bodyPr/>
        <a:lstStyle/>
        <a:p>
          <a:r>
            <a:rPr lang="ro-RO" dirty="0"/>
            <a:t>lichiditate mică;</a:t>
          </a:r>
          <a:r>
            <a:rPr lang="en-US" dirty="0"/>
            <a:t> </a:t>
          </a:r>
        </a:p>
      </dgm:t>
    </dgm:pt>
    <dgm:pt modelId="{7A0C0968-D6AF-41E7-B1C8-0A3FF6B636F3}" type="parTrans" cxnId="{7DF8653B-291D-47ED-81FE-4E4F9EB625AF}">
      <dgm:prSet/>
      <dgm:spPr/>
      <dgm:t>
        <a:bodyPr/>
        <a:lstStyle/>
        <a:p>
          <a:endParaRPr lang="en-US"/>
        </a:p>
      </dgm:t>
    </dgm:pt>
    <dgm:pt modelId="{BECEFFC0-6DD6-4AA8-94DE-75AF6355DA97}" type="sibTrans" cxnId="{7DF8653B-291D-47ED-81FE-4E4F9EB625AF}">
      <dgm:prSet/>
      <dgm:spPr/>
      <dgm:t>
        <a:bodyPr/>
        <a:lstStyle/>
        <a:p>
          <a:endParaRPr lang="en-US"/>
        </a:p>
      </dgm:t>
    </dgm:pt>
    <dgm:pt modelId="{561484E4-F6B0-49D5-88D3-8B6E8D698DE0}">
      <dgm:prSet/>
      <dgm:spPr/>
      <dgm:t>
        <a:bodyPr/>
        <a:lstStyle/>
        <a:p>
          <a:r>
            <a:rPr lang="ro-RO" dirty="0"/>
            <a:t>durată de folosinţă mare în activitatea intreprinderii (mai mare de 1 an de zile);</a:t>
          </a:r>
          <a:r>
            <a:rPr lang="en-US" dirty="0"/>
            <a:t> </a:t>
          </a:r>
        </a:p>
      </dgm:t>
    </dgm:pt>
    <dgm:pt modelId="{0DDF8699-9D96-4A48-98F4-35FFD76803CC}" type="parTrans" cxnId="{A78B6246-9A88-42D4-AACC-68E218A27068}">
      <dgm:prSet/>
      <dgm:spPr/>
      <dgm:t>
        <a:bodyPr/>
        <a:lstStyle/>
        <a:p>
          <a:endParaRPr lang="en-US"/>
        </a:p>
      </dgm:t>
    </dgm:pt>
    <dgm:pt modelId="{12526692-1708-4B49-92DA-E2CFEBAFB299}" type="sibTrans" cxnId="{A78B6246-9A88-42D4-AACC-68E218A27068}">
      <dgm:prSet/>
      <dgm:spPr/>
      <dgm:t>
        <a:bodyPr/>
        <a:lstStyle/>
        <a:p>
          <a:endParaRPr lang="en-US"/>
        </a:p>
      </dgm:t>
    </dgm:pt>
    <dgm:pt modelId="{E5159F2D-68BB-4B96-92C9-CDC58A981B87}">
      <dgm:prSet/>
      <dgm:spPr/>
      <dgm:t>
        <a:bodyPr/>
        <a:lstStyle/>
        <a:p>
          <a:r>
            <a:rPr lang="ro-RO" dirty="0"/>
            <a:t>nu se consumă la prima utilizare ;</a:t>
          </a:r>
          <a:r>
            <a:rPr lang="en-US" dirty="0"/>
            <a:t> </a:t>
          </a:r>
        </a:p>
      </dgm:t>
    </dgm:pt>
    <dgm:pt modelId="{FFC376E5-1987-4679-8DEF-AB17522605DE}" type="parTrans" cxnId="{ACD53E82-CA99-4AFF-BC97-3E2C75BCCE22}">
      <dgm:prSet/>
      <dgm:spPr/>
      <dgm:t>
        <a:bodyPr/>
        <a:lstStyle/>
        <a:p>
          <a:endParaRPr lang="en-US"/>
        </a:p>
      </dgm:t>
    </dgm:pt>
    <dgm:pt modelId="{F934B073-9345-41EB-A6BD-1AA58F46FFD3}" type="sibTrans" cxnId="{ACD53E82-CA99-4AFF-BC97-3E2C75BCCE22}">
      <dgm:prSet/>
      <dgm:spPr/>
      <dgm:t>
        <a:bodyPr/>
        <a:lstStyle/>
        <a:p>
          <a:endParaRPr lang="en-US"/>
        </a:p>
      </dgm:t>
    </dgm:pt>
    <dgm:pt modelId="{81FADAF3-2203-422C-9CCB-2FC6AF477979}">
      <dgm:prSet/>
      <dgm:spPr/>
      <dgm:t>
        <a:bodyPr/>
        <a:lstStyle/>
        <a:p>
          <a:r>
            <a:rPr lang="it-IT" dirty="0"/>
            <a:t>participă la mai multe circuite economice;</a:t>
          </a:r>
          <a:r>
            <a:rPr lang="en-US" dirty="0"/>
            <a:t> </a:t>
          </a:r>
        </a:p>
      </dgm:t>
    </dgm:pt>
    <dgm:pt modelId="{4E8F3BFE-9D77-4D51-9C84-1FFA412838B9}" type="parTrans" cxnId="{6591B0FA-C179-4C70-912C-5C9F3F5BD8BA}">
      <dgm:prSet/>
      <dgm:spPr/>
      <dgm:t>
        <a:bodyPr/>
        <a:lstStyle/>
        <a:p>
          <a:endParaRPr lang="en-US"/>
        </a:p>
      </dgm:t>
    </dgm:pt>
    <dgm:pt modelId="{DB860F45-ADBD-4C22-89DB-38C010A51DF6}" type="sibTrans" cxnId="{6591B0FA-C179-4C70-912C-5C9F3F5BD8BA}">
      <dgm:prSet/>
      <dgm:spPr/>
      <dgm:t>
        <a:bodyPr/>
        <a:lstStyle/>
        <a:p>
          <a:endParaRPr lang="en-US"/>
        </a:p>
      </dgm:t>
    </dgm:pt>
    <dgm:pt modelId="{62386D67-56EF-4DD4-A0B7-F2F892B2A97C}">
      <dgm:prSet/>
      <dgm:spPr/>
      <dgm:t>
        <a:bodyPr/>
        <a:lstStyle/>
        <a:p>
          <a:r>
            <a:rPr lang="it-IT" dirty="0"/>
            <a:t>îşi transmit treptat valoarea asupra produselor nou obţinute recuperându-şi valoarea prin amortizare (în general) şi din provizioane (accidental);</a:t>
          </a:r>
          <a:r>
            <a:rPr lang="en-US" dirty="0"/>
            <a:t> </a:t>
          </a:r>
        </a:p>
      </dgm:t>
    </dgm:pt>
    <dgm:pt modelId="{0A2E26BD-8FDE-450B-9DFB-46F1E46C954D}" type="parTrans" cxnId="{49CB89E0-B00E-47D1-938B-BCBD250B1108}">
      <dgm:prSet/>
      <dgm:spPr/>
      <dgm:t>
        <a:bodyPr/>
        <a:lstStyle/>
        <a:p>
          <a:endParaRPr lang="en-US"/>
        </a:p>
      </dgm:t>
    </dgm:pt>
    <dgm:pt modelId="{84E942B9-4E00-4F47-BC76-9ED2C0155CC1}" type="sibTrans" cxnId="{49CB89E0-B00E-47D1-938B-BCBD250B1108}">
      <dgm:prSet/>
      <dgm:spPr/>
      <dgm:t>
        <a:bodyPr/>
        <a:lstStyle/>
        <a:p>
          <a:endParaRPr lang="en-US"/>
        </a:p>
      </dgm:t>
    </dgm:pt>
    <dgm:pt modelId="{E32E5AC8-1664-41A0-80AD-C383065377A4}" type="pres">
      <dgm:prSet presAssocID="{EE5F3757-16E2-4465-BC21-328717B675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28C9A98-5733-46DB-91FE-80ABE68656FC}" type="pres">
      <dgm:prSet presAssocID="{0CC269FE-4828-41B4-B65D-E95F85FA0B1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63CF53-7C06-47F2-9E36-7BA94408FDB3}" type="pres">
      <dgm:prSet presAssocID="{0CC269FE-4828-41B4-B65D-E95F85FA0B1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36AAD17-D348-424B-85E9-2D5E4A11F0B6}" type="presOf" srcId="{561484E4-F6B0-49D5-88D3-8B6E8D698DE0}" destId="{2763CF53-7C06-47F2-9E36-7BA94408FDB3}" srcOrd="0" destOrd="1" presId="urn:microsoft.com/office/officeart/2005/8/layout/vList2"/>
    <dgm:cxn modelId="{49CB89E0-B00E-47D1-938B-BCBD250B1108}" srcId="{0CC269FE-4828-41B4-B65D-E95F85FA0B19}" destId="{62386D67-56EF-4DD4-A0B7-F2F892B2A97C}" srcOrd="4" destOrd="0" parTransId="{0A2E26BD-8FDE-450B-9DFB-46F1E46C954D}" sibTransId="{84E942B9-4E00-4F47-BC76-9ED2C0155CC1}"/>
    <dgm:cxn modelId="{6591B0FA-C179-4C70-912C-5C9F3F5BD8BA}" srcId="{0CC269FE-4828-41B4-B65D-E95F85FA0B19}" destId="{81FADAF3-2203-422C-9CCB-2FC6AF477979}" srcOrd="3" destOrd="0" parTransId="{4E8F3BFE-9D77-4D51-9C84-1FFA412838B9}" sibTransId="{DB860F45-ADBD-4C22-89DB-38C010A51DF6}"/>
    <dgm:cxn modelId="{B6556B0E-FB5C-458E-976B-4445B00303A9}" srcId="{EE5F3757-16E2-4465-BC21-328717B6752B}" destId="{0CC269FE-4828-41B4-B65D-E95F85FA0B19}" srcOrd="0" destOrd="0" parTransId="{90336485-4BEF-45EE-A639-BC35A084B541}" sibTransId="{8CC88E7D-2926-4B81-B81E-A69E1FAE6934}"/>
    <dgm:cxn modelId="{C1F24BBB-104B-431B-B42F-E4629A9F04B7}" type="presOf" srcId="{81FADAF3-2203-422C-9CCB-2FC6AF477979}" destId="{2763CF53-7C06-47F2-9E36-7BA94408FDB3}" srcOrd="0" destOrd="3" presId="urn:microsoft.com/office/officeart/2005/8/layout/vList2"/>
    <dgm:cxn modelId="{7DF8653B-291D-47ED-81FE-4E4F9EB625AF}" srcId="{0CC269FE-4828-41B4-B65D-E95F85FA0B19}" destId="{50FA2E30-F1B5-4747-8F23-6D01EFAC8DBA}" srcOrd="0" destOrd="0" parTransId="{7A0C0968-D6AF-41E7-B1C8-0A3FF6B636F3}" sibTransId="{BECEFFC0-6DD6-4AA8-94DE-75AF6355DA97}"/>
    <dgm:cxn modelId="{53D1CA7E-3F79-4049-B7DB-FCDA22B7B5BF}" type="presOf" srcId="{E5159F2D-68BB-4B96-92C9-CDC58A981B87}" destId="{2763CF53-7C06-47F2-9E36-7BA94408FDB3}" srcOrd="0" destOrd="2" presId="urn:microsoft.com/office/officeart/2005/8/layout/vList2"/>
    <dgm:cxn modelId="{63D09F35-7CEC-4174-81C6-29AECF5ED157}" type="presOf" srcId="{0CC269FE-4828-41B4-B65D-E95F85FA0B19}" destId="{928C9A98-5733-46DB-91FE-80ABE68656FC}" srcOrd="0" destOrd="0" presId="urn:microsoft.com/office/officeart/2005/8/layout/vList2"/>
    <dgm:cxn modelId="{873C013D-6EF7-4B54-B2CF-94F91E9E2252}" type="presOf" srcId="{EE5F3757-16E2-4465-BC21-328717B6752B}" destId="{E32E5AC8-1664-41A0-80AD-C383065377A4}" srcOrd="0" destOrd="0" presId="urn:microsoft.com/office/officeart/2005/8/layout/vList2"/>
    <dgm:cxn modelId="{0C0676DA-9CE7-4657-B989-7C7968808930}" type="presOf" srcId="{62386D67-56EF-4DD4-A0B7-F2F892B2A97C}" destId="{2763CF53-7C06-47F2-9E36-7BA94408FDB3}" srcOrd="0" destOrd="4" presId="urn:microsoft.com/office/officeart/2005/8/layout/vList2"/>
    <dgm:cxn modelId="{A78B6246-9A88-42D4-AACC-68E218A27068}" srcId="{0CC269FE-4828-41B4-B65D-E95F85FA0B19}" destId="{561484E4-F6B0-49D5-88D3-8B6E8D698DE0}" srcOrd="1" destOrd="0" parTransId="{0DDF8699-9D96-4A48-98F4-35FFD76803CC}" sibTransId="{12526692-1708-4B49-92DA-E2CFEBAFB299}"/>
    <dgm:cxn modelId="{ACD53E82-CA99-4AFF-BC97-3E2C75BCCE22}" srcId="{0CC269FE-4828-41B4-B65D-E95F85FA0B19}" destId="{E5159F2D-68BB-4B96-92C9-CDC58A981B87}" srcOrd="2" destOrd="0" parTransId="{FFC376E5-1987-4679-8DEF-AB17522605DE}" sibTransId="{F934B073-9345-41EB-A6BD-1AA58F46FFD3}"/>
    <dgm:cxn modelId="{3E478707-216C-49A9-B98D-6CB9CC917F97}" type="presOf" srcId="{50FA2E30-F1B5-4747-8F23-6D01EFAC8DBA}" destId="{2763CF53-7C06-47F2-9E36-7BA94408FDB3}" srcOrd="0" destOrd="0" presId="urn:microsoft.com/office/officeart/2005/8/layout/vList2"/>
    <dgm:cxn modelId="{4E6700CE-9803-4B7C-90AB-266F6AEFA82B}" type="presParOf" srcId="{E32E5AC8-1664-41A0-80AD-C383065377A4}" destId="{928C9A98-5733-46DB-91FE-80ABE68656FC}" srcOrd="0" destOrd="0" presId="urn:microsoft.com/office/officeart/2005/8/layout/vList2"/>
    <dgm:cxn modelId="{9532BF50-CD50-40D4-9831-B18F6B3A838E}" type="presParOf" srcId="{E32E5AC8-1664-41A0-80AD-C383065377A4}" destId="{2763CF53-7C06-47F2-9E36-7BA94408FDB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5F3757-16E2-4465-BC21-328717B6752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CC269FE-4828-41B4-B65D-E95F85FA0B19}">
      <dgm:prSet/>
      <dgm:spPr/>
      <dgm:t>
        <a:bodyPr/>
        <a:lstStyle/>
        <a:p>
          <a:r>
            <a:rPr lang="ro-RO" dirty="0"/>
            <a:t>Activele </a:t>
          </a:r>
          <a:r>
            <a:rPr lang="ro-RO" dirty="0" smtClean="0"/>
            <a:t>circulante sunt</a:t>
          </a:r>
          <a:r>
            <a:rPr lang="it-IT" i="1" dirty="0" smtClean="0"/>
            <a:t> bunuri economice consumabile într-o perioadă mai scurtă de un an, necesare realizării unui ciclu de exploatare caracterizate prin</a:t>
          </a:r>
          <a:r>
            <a:rPr lang="ro-RO" dirty="0" smtClean="0"/>
            <a:t>:</a:t>
          </a:r>
          <a:r>
            <a:rPr lang="en-US" dirty="0"/>
            <a:t> </a:t>
          </a:r>
        </a:p>
      </dgm:t>
    </dgm:pt>
    <dgm:pt modelId="{90336485-4BEF-45EE-A639-BC35A084B541}" type="parTrans" cxnId="{B6556B0E-FB5C-458E-976B-4445B00303A9}">
      <dgm:prSet/>
      <dgm:spPr/>
      <dgm:t>
        <a:bodyPr/>
        <a:lstStyle/>
        <a:p>
          <a:endParaRPr lang="en-US"/>
        </a:p>
      </dgm:t>
    </dgm:pt>
    <dgm:pt modelId="{8CC88E7D-2926-4B81-B81E-A69E1FAE6934}" type="sibTrans" cxnId="{B6556B0E-FB5C-458E-976B-4445B00303A9}">
      <dgm:prSet/>
      <dgm:spPr/>
      <dgm:t>
        <a:bodyPr/>
        <a:lstStyle/>
        <a:p>
          <a:endParaRPr lang="en-US"/>
        </a:p>
      </dgm:t>
    </dgm:pt>
    <dgm:pt modelId="{50FA2E30-F1B5-4747-8F23-6D01EFAC8DBA}">
      <dgm:prSet/>
      <dgm:spPr/>
      <dgm:t>
        <a:bodyPr/>
        <a:lstStyle/>
        <a:p>
          <a:r>
            <a:rPr lang="ro-RO" dirty="0"/>
            <a:t>lichiditate </a:t>
          </a:r>
          <a:r>
            <a:rPr lang="ro-RO" dirty="0" smtClean="0"/>
            <a:t>mare (sub 1 an);</a:t>
          </a:r>
          <a:r>
            <a:rPr lang="en-US" dirty="0"/>
            <a:t> </a:t>
          </a:r>
        </a:p>
      </dgm:t>
    </dgm:pt>
    <dgm:pt modelId="{7A0C0968-D6AF-41E7-B1C8-0A3FF6B636F3}" type="parTrans" cxnId="{7DF8653B-291D-47ED-81FE-4E4F9EB625AF}">
      <dgm:prSet/>
      <dgm:spPr/>
      <dgm:t>
        <a:bodyPr/>
        <a:lstStyle/>
        <a:p>
          <a:endParaRPr lang="en-US"/>
        </a:p>
      </dgm:t>
    </dgm:pt>
    <dgm:pt modelId="{BECEFFC0-6DD6-4AA8-94DE-75AF6355DA97}" type="sibTrans" cxnId="{7DF8653B-291D-47ED-81FE-4E4F9EB625AF}">
      <dgm:prSet/>
      <dgm:spPr/>
      <dgm:t>
        <a:bodyPr/>
        <a:lstStyle/>
        <a:p>
          <a:endParaRPr lang="en-US"/>
        </a:p>
      </dgm:t>
    </dgm:pt>
    <dgm:pt modelId="{561484E4-F6B0-49D5-88D3-8B6E8D698DE0}">
      <dgm:prSet/>
      <dgm:spPr/>
      <dgm:t>
        <a:bodyPr/>
        <a:lstStyle/>
        <a:p>
          <a:r>
            <a:rPr lang="it-IT" dirty="0" smtClean="0"/>
            <a:t>rămân în unitate pe o perioadă  mai mică de un an</a:t>
          </a:r>
          <a:r>
            <a:rPr lang="ro-RO" dirty="0" smtClean="0"/>
            <a:t>;</a:t>
          </a:r>
          <a:r>
            <a:rPr lang="en-US" dirty="0"/>
            <a:t> </a:t>
          </a:r>
        </a:p>
      </dgm:t>
    </dgm:pt>
    <dgm:pt modelId="{0DDF8699-9D96-4A48-98F4-35FFD76803CC}" type="parTrans" cxnId="{A78B6246-9A88-42D4-AACC-68E218A27068}">
      <dgm:prSet/>
      <dgm:spPr/>
      <dgm:t>
        <a:bodyPr/>
        <a:lstStyle/>
        <a:p>
          <a:endParaRPr lang="en-US"/>
        </a:p>
      </dgm:t>
    </dgm:pt>
    <dgm:pt modelId="{12526692-1708-4B49-92DA-E2CFEBAFB299}" type="sibTrans" cxnId="{A78B6246-9A88-42D4-AACC-68E218A27068}">
      <dgm:prSet/>
      <dgm:spPr/>
      <dgm:t>
        <a:bodyPr/>
        <a:lstStyle/>
        <a:p>
          <a:endParaRPr lang="en-US"/>
        </a:p>
      </dgm:t>
    </dgm:pt>
    <dgm:pt modelId="{E5159F2D-68BB-4B96-92C9-CDC58A981B87}">
      <dgm:prSet/>
      <dgm:spPr/>
      <dgm:t>
        <a:bodyPr/>
        <a:lstStyle/>
        <a:p>
          <a:r>
            <a:rPr lang="ro-RO" dirty="0" smtClean="0"/>
            <a:t>se </a:t>
          </a:r>
          <a:r>
            <a:rPr lang="ro-RO" dirty="0"/>
            <a:t>consumă la prima </a:t>
          </a:r>
          <a:r>
            <a:rPr lang="ro-RO" dirty="0" smtClean="0"/>
            <a:t>utilizare (</a:t>
          </a:r>
          <a:r>
            <a:rPr lang="fr-FR" dirty="0" smtClean="0"/>
            <a:t>se </a:t>
          </a:r>
          <a:r>
            <a:rPr lang="fr-FR" dirty="0" err="1" smtClean="0"/>
            <a:t>consumă</a:t>
          </a:r>
          <a:r>
            <a:rPr lang="fr-FR" dirty="0" smtClean="0"/>
            <a:t> </a:t>
          </a:r>
          <a:r>
            <a:rPr lang="fr-FR" dirty="0" err="1" smtClean="0"/>
            <a:t>şi</a:t>
          </a:r>
          <a:r>
            <a:rPr lang="fr-FR" dirty="0" smtClean="0"/>
            <a:t> </a:t>
          </a:r>
          <a:r>
            <a:rPr lang="fr-FR" dirty="0" err="1" smtClean="0"/>
            <a:t>îşi</a:t>
          </a:r>
          <a:r>
            <a:rPr lang="fr-FR" dirty="0" smtClean="0"/>
            <a:t> </a:t>
          </a:r>
          <a:r>
            <a:rPr lang="fr-FR" dirty="0" err="1" smtClean="0"/>
            <a:t>recuperează</a:t>
          </a:r>
          <a:r>
            <a:rPr lang="fr-FR" dirty="0" smtClean="0"/>
            <a:t> </a:t>
          </a:r>
          <a:r>
            <a:rPr lang="fr-FR" dirty="0" err="1" smtClean="0"/>
            <a:t>valoarea</a:t>
          </a:r>
          <a:r>
            <a:rPr lang="fr-FR" dirty="0" smtClean="0"/>
            <a:t> </a:t>
          </a:r>
          <a:r>
            <a:rPr lang="fr-FR" dirty="0" err="1" smtClean="0"/>
            <a:t>dintr</a:t>
          </a:r>
          <a:r>
            <a:rPr lang="fr-FR" dirty="0" smtClean="0"/>
            <a:t>-o </a:t>
          </a:r>
          <a:r>
            <a:rPr lang="fr-FR" dirty="0" err="1" smtClean="0"/>
            <a:t>singură</a:t>
          </a:r>
          <a:r>
            <a:rPr lang="fr-FR" dirty="0" smtClean="0"/>
            <a:t> </a:t>
          </a:r>
          <a:r>
            <a:rPr lang="fr-FR" dirty="0" err="1" smtClean="0"/>
            <a:t>participare</a:t>
          </a:r>
          <a:r>
            <a:rPr lang="fr-FR" dirty="0" smtClean="0"/>
            <a:t> la </a:t>
          </a:r>
          <a:r>
            <a:rPr lang="fr-FR" dirty="0" err="1" smtClean="0"/>
            <a:t>circuitul</a:t>
          </a:r>
          <a:r>
            <a:rPr lang="fr-FR" dirty="0" smtClean="0"/>
            <a:t> </a:t>
          </a:r>
          <a:r>
            <a:rPr lang="fr-FR" dirty="0" err="1" smtClean="0"/>
            <a:t>economic</a:t>
          </a:r>
          <a:r>
            <a:rPr lang="fr-FR" dirty="0" smtClean="0"/>
            <a:t> ;</a:t>
          </a:r>
          <a:r>
            <a:rPr lang="ro-RO" dirty="0" smtClean="0"/>
            <a:t>) </a:t>
          </a:r>
          <a:r>
            <a:rPr lang="ro-RO" dirty="0"/>
            <a:t>;</a:t>
          </a:r>
          <a:r>
            <a:rPr lang="en-US" dirty="0"/>
            <a:t> </a:t>
          </a:r>
        </a:p>
      </dgm:t>
    </dgm:pt>
    <dgm:pt modelId="{FFC376E5-1987-4679-8DEF-AB17522605DE}" type="parTrans" cxnId="{ACD53E82-CA99-4AFF-BC97-3E2C75BCCE22}">
      <dgm:prSet/>
      <dgm:spPr/>
      <dgm:t>
        <a:bodyPr/>
        <a:lstStyle/>
        <a:p>
          <a:endParaRPr lang="en-US"/>
        </a:p>
      </dgm:t>
    </dgm:pt>
    <dgm:pt modelId="{F934B073-9345-41EB-A6BD-1AA58F46FFD3}" type="sibTrans" cxnId="{ACD53E82-CA99-4AFF-BC97-3E2C75BCCE22}">
      <dgm:prSet/>
      <dgm:spPr/>
      <dgm:t>
        <a:bodyPr/>
        <a:lstStyle/>
        <a:p>
          <a:endParaRPr lang="en-US"/>
        </a:p>
      </dgm:t>
    </dgm:pt>
    <dgm:pt modelId="{81FADAF3-2203-422C-9CCB-2FC6AF477979}">
      <dgm:prSet/>
      <dgm:spPr/>
      <dgm:t>
        <a:bodyPr/>
        <a:lstStyle/>
        <a:p>
          <a:r>
            <a:rPr lang="it-IT" dirty="0" smtClean="0"/>
            <a:t>participă la un singur ciclu economic;</a:t>
          </a:r>
          <a:r>
            <a:rPr lang="en-US" dirty="0"/>
            <a:t> </a:t>
          </a:r>
        </a:p>
      </dgm:t>
    </dgm:pt>
    <dgm:pt modelId="{4E8F3BFE-9D77-4D51-9C84-1FFA412838B9}" type="parTrans" cxnId="{6591B0FA-C179-4C70-912C-5C9F3F5BD8BA}">
      <dgm:prSet/>
      <dgm:spPr/>
      <dgm:t>
        <a:bodyPr/>
        <a:lstStyle/>
        <a:p>
          <a:endParaRPr lang="en-US"/>
        </a:p>
      </dgm:t>
    </dgm:pt>
    <dgm:pt modelId="{DB860F45-ADBD-4C22-89DB-38C010A51DF6}" type="sibTrans" cxnId="{6591B0FA-C179-4C70-912C-5C9F3F5BD8BA}">
      <dgm:prSet/>
      <dgm:spPr/>
      <dgm:t>
        <a:bodyPr/>
        <a:lstStyle/>
        <a:p>
          <a:endParaRPr lang="en-US"/>
        </a:p>
      </dgm:t>
    </dgm:pt>
    <dgm:pt modelId="{62386D67-56EF-4DD4-A0B7-F2F892B2A97C}">
      <dgm:prSet/>
      <dgm:spPr/>
      <dgm:t>
        <a:bodyPr/>
        <a:lstStyle/>
        <a:p>
          <a:r>
            <a:rPr lang="fr-FR" dirty="0" err="1" smtClean="0"/>
            <a:t>îşi</a:t>
          </a:r>
          <a:r>
            <a:rPr lang="fr-FR" dirty="0" smtClean="0"/>
            <a:t> transmit </a:t>
          </a:r>
          <a:r>
            <a:rPr lang="fr-FR" dirty="0" err="1" smtClean="0"/>
            <a:t>integral</a:t>
          </a:r>
          <a:r>
            <a:rPr lang="fr-FR" dirty="0" smtClean="0"/>
            <a:t> </a:t>
          </a:r>
          <a:r>
            <a:rPr lang="fr-FR" dirty="0" err="1" smtClean="0"/>
            <a:t>valoarea</a:t>
          </a:r>
          <a:r>
            <a:rPr lang="fr-FR" dirty="0" smtClean="0"/>
            <a:t> </a:t>
          </a:r>
          <a:r>
            <a:rPr lang="fr-FR" dirty="0" err="1" smtClean="0"/>
            <a:t>asupra</a:t>
          </a:r>
          <a:r>
            <a:rPr lang="fr-FR" dirty="0" smtClean="0"/>
            <a:t> </a:t>
          </a:r>
          <a:r>
            <a:rPr lang="fr-FR" dirty="0" err="1" smtClean="0"/>
            <a:t>noului</a:t>
          </a:r>
          <a:r>
            <a:rPr lang="fr-FR" dirty="0" smtClean="0"/>
            <a:t> </a:t>
          </a:r>
          <a:r>
            <a:rPr lang="fr-FR" dirty="0" err="1" smtClean="0"/>
            <a:t>produs</a:t>
          </a:r>
          <a:r>
            <a:rPr lang="fr-FR" dirty="0" smtClean="0"/>
            <a:t>;</a:t>
          </a:r>
          <a:endParaRPr lang="en-US" dirty="0"/>
        </a:p>
      </dgm:t>
    </dgm:pt>
    <dgm:pt modelId="{0A2E26BD-8FDE-450B-9DFB-46F1E46C954D}" type="parTrans" cxnId="{49CB89E0-B00E-47D1-938B-BCBD250B1108}">
      <dgm:prSet/>
      <dgm:spPr/>
      <dgm:t>
        <a:bodyPr/>
        <a:lstStyle/>
        <a:p>
          <a:endParaRPr lang="en-US"/>
        </a:p>
      </dgm:t>
    </dgm:pt>
    <dgm:pt modelId="{84E942B9-4E00-4F47-BC76-9ED2C0155CC1}" type="sibTrans" cxnId="{49CB89E0-B00E-47D1-938B-BCBD250B1108}">
      <dgm:prSet/>
      <dgm:spPr/>
      <dgm:t>
        <a:bodyPr/>
        <a:lstStyle/>
        <a:p>
          <a:endParaRPr lang="en-US"/>
        </a:p>
      </dgm:t>
    </dgm:pt>
    <dgm:pt modelId="{EA5A6B0B-5855-4754-A2F3-05953CF36B8A}">
      <dgm:prSet/>
      <dgm:spPr/>
      <dgm:t>
        <a:bodyPr/>
        <a:lstStyle/>
        <a:p>
          <a:r>
            <a:rPr lang="fr-FR" dirty="0" smtClean="0"/>
            <a:t>se </a:t>
          </a:r>
          <a:r>
            <a:rPr lang="fr-FR" dirty="0" err="1" smtClean="0"/>
            <a:t>află</a:t>
          </a:r>
          <a:r>
            <a:rPr lang="fr-FR" dirty="0" smtClean="0"/>
            <a:t> </a:t>
          </a:r>
          <a:r>
            <a:rPr lang="fr-FR" dirty="0" err="1" smtClean="0"/>
            <a:t>într</a:t>
          </a:r>
          <a:r>
            <a:rPr lang="fr-FR" dirty="0" smtClean="0"/>
            <a:t>-o </a:t>
          </a:r>
          <a:r>
            <a:rPr lang="fr-FR" dirty="0" err="1" smtClean="0"/>
            <a:t>continuă</a:t>
          </a:r>
          <a:r>
            <a:rPr lang="fr-FR" dirty="0" smtClean="0"/>
            <a:t> </a:t>
          </a:r>
          <a:r>
            <a:rPr lang="fr-FR" dirty="0" err="1" smtClean="0"/>
            <a:t>mişcare</a:t>
          </a:r>
          <a:r>
            <a:rPr lang="fr-FR" dirty="0" smtClean="0"/>
            <a:t> </a:t>
          </a:r>
          <a:r>
            <a:rPr lang="fr-FR" dirty="0" err="1" smtClean="0"/>
            <a:t>valorică</a:t>
          </a:r>
          <a:r>
            <a:rPr lang="fr-FR" dirty="0" smtClean="0"/>
            <a:t> </a:t>
          </a:r>
          <a:r>
            <a:rPr lang="fr-FR" dirty="0" err="1" smtClean="0"/>
            <a:t>şi</a:t>
          </a:r>
          <a:r>
            <a:rPr lang="fr-FR" dirty="0" smtClean="0"/>
            <a:t> </a:t>
          </a:r>
          <a:r>
            <a:rPr lang="fr-FR" dirty="0" err="1" smtClean="0"/>
            <a:t>îşi</a:t>
          </a:r>
          <a:r>
            <a:rPr lang="fr-FR" dirty="0" smtClean="0"/>
            <a:t> </a:t>
          </a:r>
          <a:r>
            <a:rPr lang="fr-FR" dirty="0" err="1" smtClean="0"/>
            <a:t>modifică</a:t>
          </a:r>
          <a:r>
            <a:rPr lang="fr-FR" dirty="0" smtClean="0"/>
            <a:t> </a:t>
          </a:r>
          <a:r>
            <a:rPr lang="fr-FR" dirty="0" err="1" smtClean="0"/>
            <a:t>în</a:t>
          </a:r>
          <a:r>
            <a:rPr lang="fr-FR" dirty="0" smtClean="0"/>
            <a:t> </a:t>
          </a:r>
          <a:r>
            <a:rPr lang="fr-FR" dirty="0" err="1" smtClean="0"/>
            <a:t>permanenţă</a:t>
          </a:r>
          <a:r>
            <a:rPr lang="fr-FR" dirty="0" smtClean="0"/>
            <a:t> forma</a:t>
          </a:r>
          <a:endParaRPr lang="en-US" dirty="0"/>
        </a:p>
      </dgm:t>
    </dgm:pt>
    <dgm:pt modelId="{AC97E2A8-E103-43DA-B6BE-7E2A2AF36B10}" type="parTrans" cxnId="{956AA264-780F-4B9F-8974-CD7FA4BA3FEC}">
      <dgm:prSet/>
      <dgm:spPr/>
      <dgm:t>
        <a:bodyPr/>
        <a:lstStyle/>
        <a:p>
          <a:endParaRPr lang="en-GB"/>
        </a:p>
      </dgm:t>
    </dgm:pt>
    <dgm:pt modelId="{9E3FD903-C02E-468C-89C6-05B9F0917C9C}" type="sibTrans" cxnId="{956AA264-780F-4B9F-8974-CD7FA4BA3FEC}">
      <dgm:prSet/>
      <dgm:spPr/>
      <dgm:t>
        <a:bodyPr/>
        <a:lstStyle/>
        <a:p>
          <a:endParaRPr lang="en-GB"/>
        </a:p>
      </dgm:t>
    </dgm:pt>
    <dgm:pt modelId="{E32E5AC8-1664-41A0-80AD-C383065377A4}" type="pres">
      <dgm:prSet presAssocID="{EE5F3757-16E2-4465-BC21-328717B675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28C9A98-5733-46DB-91FE-80ABE68656FC}" type="pres">
      <dgm:prSet presAssocID="{0CC269FE-4828-41B4-B65D-E95F85FA0B19}" presName="parentText" presStyleLbl="node1" presStyleIdx="0" presStyleCnt="1" custLinFactNeighborX="0" custLinFactNeighborY="-866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63CF53-7C06-47F2-9E36-7BA94408FDB3}" type="pres">
      <dgm:prSet presAssocID="{0CC269FE-4828-41B4-B65D-E95F85FA0B1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F1A3D86-2EB1-47DB-8DD1-5E59F77EC796}" type="presOf" srcId="{561484E4-F6B0-49D5-88D3-8B6E8D698DE0}" destId="{2763CF53-7C06-47F2-9E36-7BA94408FDB3}" srcOrd="0" destOrd="1" presId="urn:microsoft.com/office/officeart/2005/8/layout/vList2"/>
    <dgm:cxn modelId="{EBF0AF7B-9FCC-4926-9EA0-294E1724E62B}" type="presOf" srcId="{81FADAF3-2203-422C-9CCB-2FC6AF477979}" destId="{2763CF53-7C06-47F2-9E36-7BA94408FDB3}" srcOrd="0" destOrd="3" presId="urn:microsoft.com/office/officeart/2005/8/layout/vList2"/>
    <dgm:cxn modelId="{ACD53E82-CA99-4AFF-BC97-3E2C75BCCE22}" srcId="{0CC269FE-4828-41B4-B65D-E95F85FA0B19}" destId="{E5159F2D-68BB-4B96-92C9-CDC58A981B87}" srcOrd="2" destOrd="0" parTransId="{FFC376E5-1987-4679-8DEF-AB17522605DE}" sibTransId="{F934B073-9345-41EB-A6BD-1AA58F46FFD3}"/>
    <dgm:cxn modelId="{1B867267-B5B6-40F0-8357-F26B86DB6DD9}" type="presOf" srcId="{EE5F3757-16E2-4465-BC21-328717B6752B}" destId="{E32E5AC8-1664-41A0-80AD-C383065377A4}" srcOrd="0" destOrd="0" presId="urn:microsoft.com/office/officeart/2005/8/layout/vList2"/>
    <dgm:cxn modelId="{CDF615D7-55F3-4986-8795-6D081319ED7F}" type="presOf" srcId="{50FA2E30-F1B5-4747-8F23-6D01EFAC8DBA}" destId="{2763CF53-7C06-47F2-9E36-7BA94408FDB3}" srcOrd="0" destOrd="0" presId="urn:microsoft.com/office/officeart/2005/8/layout/vList2"/>
    <dgm:cxn modelId="{89E7AA92-02DA-48F7-B725-ECC33982ED42}" type="presOf" srcId="{E5159F2D-68BB-4B96-92C9-CDC58A981B87}" destId="{2763CF53-7C06-47F2-9E36-7BA94408FDB3}" srcOrd="0" destOrd="2" presId="urn:microsoft.com/office/officeart/2005/8/layout/vList2"/>
    <dgm:cxn modelId="{49CB89E0-B00E-47D1-938B-BCBD250B1108}" srcId="{0CC269FE-4828-41B4-B65D-E95F85FA0B19}" destId="{62386D67-56EF-4DD4-A0B7-F2F892B2A97C}" srcOrd="4" destOrd="0" parTransId="{0A2E26BD-8FDE-450B-9DFB-46F1E46C954D}" sibTransId="{84E942B9-4E00-4F47-BC76-9ED2C0155CC1}"/>
    <dgm:cxn modelId="{822C22A8-6AA0-4DEA-985F-B6A4AC95FDB0}" type="presOf" srcId="{EA5A6B0B-5855-4754-A2F3-05953CF36B8A}" destId="{2763CF53-7C06-47F2-9E36-7BA94408FDB3}" srcOrd="0" destOrd="5" presId="urn:microsoft.com/office/officeart/2005/8/layout/vList2"/>
    <dgm:cxn modelId="{A78B6246-9A88-42D4-AACC-68E218A27068}" srcId="{0CC269FE-4828-41B4-B65D-E95F85FA0B19}" destId="{561484E4-F6B0-49D5-88D3-8B6E8D698DE0}" srcOrd="1" destOrd="0" parTransId="{0DDF8699-9D96-4A48-98F4-35FFD76803CC}" sibTransId="{12526692-1708-4B49-92DA-E2CFEBAFB299}"/>
    <dgm:cxn modelId="{7DF8653B-291D-47ED-81FE-4E4F9EB625AF}" srcId="{0CC269FE-4828-41B4-B65D-E95F85FA0B19}" destId="{50FA2E30-F1B5-4747-8F23-6D01EFAC8DBA}" srcOrd="0" destOrd="0" parTransId="{7A0C0968-D6AF-41E7-B1C8-0A3FF6B636F3}" sibTransId="{BECEFFC0-6DD6-4AA8-94DE-75AF6355DA97}"/>
    <dgm:cxn modelId="{956AA264-780F-4B9F-8974-CD7FA4BA3FEC}" srcId="{0CC269FE-4828-41B4-B65D-E95F85FA0B19}" destId="{EA5A6B0B-5855-4754-A2F3-05953CF36B8A}" srcOrd="5" destOrd="0" parTransId="{AC97E2A8-E103-43DA-B6BE-7E2A2AF36B10}" sibTransId="{9E3FD903-C02E-468C-89C6-05B9F0917C9C}"/>
    <dgm:cxn modelId="{44A2D7F1-D515-4820-8312-20190F418C94}" type="presOf" srcId="{62386D67-56EF-4DD4-A0B7-F2F892B2A97C}" destId="{2763CF53-7C06-47F2-9E36-7BA94408FDB3}" srcOrd="0" destOrd="4" presId="urn:microsoft.com/office/officeart/2005/8/layout/vList2"/>
    <dgm:cxn modelId="{9AD9E3DF-1178-4F57-8D12-F32D439B8AD2}" type="presOf" srcId="{0CC269FE-4828-41B4-B65D-E95F85FA0B19}" destId="{928C9A98-5733-46DB-91FE-80ABE68656FC}" srcOrd="0" destOrd="0" presId="urn:microsoft.com/office/officeart/2005/8/layout/vList2"/>
    <dgm:cxn modelId="{B6556B0E-FB5C-458E-976B-4445B00303A9}" srcId="{EE5F3757-16E2-4465-BC21-328717B6752B}" destId="{0CC269FE-4828-41B4-B65D-E95F85FA0B19}" srcOrd="0" destOrd="0" parTransId="{90336485-4BEF-45EE-A639-BC35A084B541}" sibTransId="{8CC88E7D-2926-4B81-B81E-A69E1FAE6934}"/>
    <dgm:cxn modelId="{6591B0FA-C179-4C70-912C-5C9F3F5BD8BA}" srcId="{0CC269FE-4828-41B4-B65D-E95F85FA0B19}" destId="{81FADAF3-2203-422C-9CCB-2FC6AF477979}" srcOrd="3" destOrd="0" parTransId="{4E8F3BFE-9D77-4D51-9C84-1FFA412838B9}" sibTransId="{DB860F45-ADBD-4C22-89DB-38C010A51DF6}"/>
    <dgm:cxn modelId="{BBDAB879-D721-46DE-B5E1-EDBA65B62C91}" type="presParOf" srcId="{E32E5AC8-1664-41A0-80AD-C383065377A4}" destId="{928C9A98-5733-46DB-91FE-80ABE68656FC}" srcOrd="0" destOrd="0" presId="urn:microsoft.com/office/officeart/2005/8/layout/vList2"/>
    <dgm:cxn modelId="{9EE0D1A8-90A1-4261-A7A1-161FF6662BCF}" type="presParOf" srcId="{E32E5AC8-1664-41A0-80AD-C383065377A4}" destId="{2763CF53-7C06-47F2-9E36-7BA94408FDB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C9A98-5733-46DB-91FE-80ABE68656FC}">
      <dsp:nvSpPr>
        <dsp:cNvPr id="0" name=""/>
        <dsp:cNvSpPr/>
      </dsp:nvSpPr>
      <dsp:spPr>
        <a:xfrm>
          <a:off x="0" y="104520"/>
          <a:ext cx="6492875" cy="15947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900" kern="1200" dirty="0"/>
            <a:t>Activele imobilizate sau fixe sunt </a:t>
          </a:r>
          <a:r>
            <a:rPr lang="ro-RO" sz="2900" b="1" kern="1200" dirty="0"/>
            <a:t>bunuri de folosinţă îndelungată </a:t>
          </a:r>
          <a:r>
            <a:rPr lang="ro-RO" sz="2900" kern="1200" dirty="0"/>
            <a:t>caracterizate prin următoarele însuşiri:</a:t>
          </a:r>
          <a:r>
            <a:rPr lang="en-US" sz="2900" kern="1200" dirty="0"/>
            <a:t> </a:t>
          </a:r>
        </a:p>
      </dsp:txBody>
      <dsp:txXfrm>
        <a:off x="77847" y="182367"/>
        <a:ext cx="6337181" cy="1439016"/>
      </dsp:txXfrm>
    </dsp:sp>
    <dsp:sp modelId="{2763CF53-7C06-47F2-9E36-7BA94408FDB3}">
      <dsp:nvSpPr>
        <dsp:cNvPr id="0" name=""/>
        <dsp:cNvSpPr/>
      </dsp:nvSpPr>
      <dsp:spPr>
        <a:xfrm>
          <a:off x="0" y="1699230"/>
          <a:ext cx="6492875" cy="3301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149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RO" sz="2300" kern="1200" dirty="0"/>
            <a:t>lichiditate mică;</a:t>
          </a:r>
          <a:r>
            <a:rPr lang="en-US" sz="2300" kern="1200" dirty="0"/>
            <a:t> 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RO" sz="2300" kern="1200" dirty="0"/>
            <a:t>durată de folosinţă mare în activitatea intreprinderii (mai mare de 1 an de zile);</a:t>
          </a:r>
          <a:r>
            <a:rPr lang="en-US" sz="2300" kern="1200" dirty="0"/>
            <a:t> 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RO" sz="2300" kern="1200" dirty="0"/>
            <a:t>nu se consumă la prima utilizare ;</a:t>
          </a:r>
          <a:r>
            <a:rPr lang="en-US" sz="2300" kern="1200" dirty="0"/>
            <a:t> 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300" kern="1200" dirty="0"/>
            <a:t>participă la mai multe circuite economice;</a:t>
          </a:r>
          <a:r>
            <a:rPr lang="en-US" sz="2300" kern="1200" dirty="0"/>
            <a:t> 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300" kern="1200" dirty="0"/>
            <a:t>îşi transmit treptat valoarea asupra produselor nou obţinute recuperându-şi valoarea prin amortizare (în general) şi din provizioane (accidental);</a:t>
          </a:r>
          <a:r>
            <a:rPr lang="en-US" sz="2300" kern="1200" dirty="0"/>
            <a:t> </a:t>
          </a:r>
        </a:p>
      </dsp:txBody>
      <dsp:txXfrm>
        <a:off x="0" y="1699230"/>
        <a:ext cx="6492875" cy="33016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C9A98-5733-46DB-91FE-80ABE68656FC}">
      <dsp:nvSpPr>
        <dsp:cNvPr id="0" name=""/>
        <dsp:cNvSpPr/>
      </dsp:nvSpPr>
      <dsp:spPr>
        <a:xfrm>
          <a:off x="0" y="0"/>
          <a:ext cx="6492875" cy="1998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800" kern="1200" dirty="0"/>
            <a:t>Activele </a:t>
          </a:r>
          <a:r>
            <a:rPr lang="ro-RO" sz="2800" kern="1200" dirty="0" smtClean="0"/>
            <a:t>circulante sunt</a:t>
          </a:r>
          <a:r>
            <a:rPr lang="it-IT" sz="2800" i="1" kern="1200" dirty="0" smtClean="0"/>
            <a:t> bunuri economice consumabile într-o perioadă mai scurtă de un an, necesare realizării unui ciclu de exploatare caracterizate prin</a:t>
          </a:r>
          <a:r>
            <a:rPr lang="ro-RO" sz="2800" kern="1200" dirty="0" smtClean="0"/>
            <a:t>:</a:t>
          </a:r>
          <a:r>
            <a:rPr lang="en-US" sz="2800" kern="1200" dirty="0"/>
            <a:t> </a:t>
          </a:r>
        </a:p>
      </dsp:txBody>
      <dsp:txXfrm>
        <a:off x="97552" y="97552"/>
        <a:ext cx="6297771" cy="1803256"/>
      </dsp:txXfrm>
    </dsp:sp>
    <dsp:sp modelId="{2763CF53-7C06-47F2-9E36-7BA94408FDB3}">
      <dsp:nvSpPr>
        <dsp:cNvPr id="0" name=""/>
        <dsp:cNvSpPr/>
      </dsp:nvSpPr>
      <dsp:spPr>
        <a:xfrm>
          <a:off x="0" y="2218330"/>
          <a:ext cx="6492875" cy="3187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149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RO" sz="2200" kern="1200" dirty="0"/>
            <a:t>lichiditate </a:t>
          </a:r>
          <a:r>
            <a:rPr lang="ro-RO" sz="2200" kern="1200" dirty="0" smtClean="0"/>
            <a:t>mare (sub 1 an);</a:t>
          </a:r>
          <a:r>
            <a:rPr lang="en-US" sz="2200" kern="1200" dirty="0"/>
            <a:t> 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200" kern="1200" dirty="0" smtClean="0"/>
            <a:t>rămân în unitate pe o perioadă  mai mică de un an</a:t>
          </a:r>
          <a:r>
            <a:rPr lang="ro-RO" sz="2200" kern="1200" dirty="0" smtClean="0"/>
            <a:t>;</a:t>
          </a:r>
          <a:r>
            <a:rPr lang="en-US" sz="2200" kern="1200" dirty="0"/>
            <a:t> 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RO" sz="2200" kern="1200" dirty="0" smtClean="0"/>
            <a:t>se </a:t>
          </a:r>
          <a:r>
            <a:rPr lang="ro-RO" sz="2200" kern="1200" dirty="0"/>
            <a:t>consumă la prima </a:t>
          </a:r>
          <a:r>
            <a:rPr lang="ro-RO" sz="2200" kern="1200" dirty="0" smtClean="0"/>
            <a:t>utilizare (</a:t>
          </a:r>
          <a:r>
            <a:rPr lang="fr-FR" sz="2200" kern="1200" dirty="0" smtClean="0"/>
            <a:t>se </a:t>
          </a:r>
          <a:r>
            <a:rPr lang="fr-FR" sz="2200" kern="1200" dirty="0" err="1" smtClean="0"/>
            <a:t>consumă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şi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îşi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recuperează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valoarea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dintr</a:t>
          </a:r>
          <a:r>
            <a:rPr lang="fr-FR" sz="2200" kern="1200" dirty="0" smtClean="0"/>
            <a:t>-o </a:t>
          </a:r>
          <a:r>
            <a:rPr lang="fr-FR" sz="2200" kern="1200" dirty="0" err="1" smtClean="0"/>
            <a:t>singură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participare</a:t>
          </a:r>
          <a:r>
            <a:rPr lang="fr-FR" sz="2200" kern="1200" dirty="0" smtClean="0"/>
            <a:t> la </a:t>
          </a:r>
          <a:r>
            <a:rPr lang="fr-FR" sz="2200" kern="1200" dirty="0" err="1" smtClean="0"/>
            <a:t>circuitul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economic</a:t>
          </a:r>
          <a:r>
            <a:rPr lang="fr-FR" sz="2200" kern="1200" dirty="0" smtClean="0"/>
            <a:t> ;</a:t>
          </a:r>
          <a:r>
            <a:rPr lang="ro-RO" sz="2200" kern="1200" dirty="0" smtClean="0"/>
            <a:t>) </a:t>
          </a:r>
          <a:r>
            <a:rPr lang="ro-RO" sz="2200" kern="1200" dirty="0"/>
            <a:t>;</a:t>
          </a:r>
          <a:r>
            <a:rPr lang="en-US" sz="2200" kern="1200" dirty="0"/>
            <a:t> 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200" kern="1200" dirty="0" smtClean="0"/>
            <a:t>participă la un singur ciclu economic;</a:t>
          </a:r>
          <a:r>
            <a:rPr lang="en-US" sz="2200" kern="1200" dirty="0"/>
            <a:t> 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200" kern="1200" dirty="0" err="1" smtClean="0"/>
            <a:t>îşi</a:t>
          </a:r>
          <a:r>
            <a:rPr lang="fr-FR" sz="2200" kern="1200" dirty="0" smtClean="0"/>
            <a:t> transmit </a:t>
          </a:r>
          <a:r>
            <a:rPr lang="fr-FR" sz="2200" kern="1200" dirty="0" err="1" smtClean="0"/>
            <a:t>integral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valoarea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asupra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noului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produs</a:t>
          </a:r>
          <a:r>
            <a:rPr lang="fr-FR" sz="2200" kern="1200" dirty="0" smtClean="0"/>
            <a:t>;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200" kern="1200" dirty="0" smtClean="0"/>
            <a:t>se </a:t>
          </a:r>
          <a:r>
            <a:rPr lang="fr-FR" sz="2200" kern="1200" dirty="0" err="1" smtClean="0"/>
            <a:t>află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într</a:t>
          </a:r>
          <a:r>
            <a:rPr lang="fr-FR" sz="2200" kern="1200" dirty="0" smtClean="0"/>
            <a:t>-o </a:t>
          </a:r>
          <a:r>
            <a:rPr lang="fr-FR" sz="2200" kern="1200" dirty="0" err="1" smtClean="0"/>
            <a:t>continuă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mişcare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valorică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şi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îşi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modifică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în</a:t>
          </a:r>
          <a:r>
            <a:rPr lang="fr-FR" sz="2200" kern="1200" dirty="0" smtClean="0"/>
            <a:t> </a:t>
          </a:r>
          <a:r>
            <a:rPr lang="fr-FR" sz="2200" kern="1200" dirty="0" err="1" smtClean="0"/>
            <a:t>permanenţă</a:t>
          </a:r>
          <a:r>
            <a:rPr lang="fr-FR" sz="2200" kern="1200" dirty="0" smtClean="0"/>
            <a:t> forma</a:t>
          </a:r>
          <a:endParaRPr lang="en-US" sz="2200" kern="1200" dirty="0"/>
        </a:p>
      </dsp:txBody>
      <dsp:txXfrm>
        <a:off x="0" y="2218330"/>
        <a:ext cx="6492875" cy="3187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BA6BB-15E2-481A-96D9-40CE68A1CBBB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A948F-0369-42CB-A355-F5DC4A3CD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58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A948F-0369-42CB-A355-F5DC4A3CD7B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75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E2334-B5CD-454E-86ED-706F12F0C7C6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55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FB611-1A0C-427A-A267-6E2D22F6EF1E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1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2258-56D3-4645-B072-32229DFC6E09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159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3C56-816C-4013-B87E-E66302D66F38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615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BBF1-6D8B-43F4-8413-740E67415E24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07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C7B1-F1B9-40A0-B0BA-82C73AFD9BF9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97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2881-491E-45B8-B759-6CB6BFCEFFD5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260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48DF-741D-44AA-AA41-793CAC05D9F4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173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910A-8948-4FE4-945F-FDD0D297233F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68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A2AE-5863-4CAF-B34F-BCF91829F9C0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42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28018-B5A0-4050-9679-0D8014850DD7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62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57E2-B9DB-43BB-9E77-735DC68E29D9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1073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F76D-0C6A-4126-915E-DC67677D092A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15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F42F7-F702-44BB-BA39-9F2E585A81EF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7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F80F-4FB8-44FE-918E-44578C7C2499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342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E070-ABE4-40EC-824F-3E8E38C78A65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7244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6D295-AC03-40A7-A095-2AA28D8B0487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7190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7DBDE-36F8-4DD1-9351-1BAD208CA709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31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3CA5-5F97-4A69-B20A-62A27F968FC8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71D18-37B0-4991-BBE0-D79D55B7B66D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422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0917-E6F1-497F-A363-F06FD2C96F91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0639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E2062-5206-44DF-8BD4-6CA513E00F78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354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2388E-110F-495E-94D5-6CF0408C8B8F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2791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ADF0-C064-43EF-AD88-F9CA408B42E1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596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B92-DB4C-414E-8E63-B38787686557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987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9E922-5D80-4DAF-84FB-6004A6FD3A2D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53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3B112-2BA9-46AF-A4D5-93EEDD97AE5C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837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544D2-E461-43AD-A8DE-2000CEA2EF5B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7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2809-1FC9-4067-9880-EFF336481DD6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97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199E3-0B8D-418F-8D7B-27A4FD02947D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06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0C77-3649-498F-A40C-D360CB39A34D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22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C996-4C9C-4FB4-8B01-BA4ECEE42ADC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11C0E-4571-4D4A-ADE5-BB706E285CF2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200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AEBD-EF3D-4F38-88A2-9C2BFAED42EC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570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40788EC-24C4-444B-9D1C-BB2511AE3347}" type="datetime1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06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CAF594-A190-4E9E-96A3-8FA6CECC411D}" type="datetime1">
              <a:rPr lang="en-US" smtClean="0">
                <a:solidFill>
                  <a:prstClr val="black"/>
                </a:solidFill>
              </a:rPr>
              <a:t>5/22/2020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7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  <p:sldLayoutId id="2147483940" r:id="rId1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hyperlink" Target="https://asq.ro/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4363271"/>
            <a:ext cx="8676222" cy="106680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ACTIVUL PATRIMONIAL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5516211"/>
            <a:ext cx="8676222" cy="72224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ACTIVE </a:t>
            </a:r>
            <a:r>
              <a:rPr lang="en-US" sz="2800" b="1" dirty="0" smtClean="0">
                <a:solidFill>
                  <a:schemeClr val="bg1"/>
                </a:solidFill>
              </a:rPr>
              <a:t>CIRCULANTE</a:t>
            </a:r>
            <a:r>
              <a:rPr lang="ro-RO" sz="2800" b="1" dirty="0" smtClean="0">
                <a:solidFill>
                  <a:schemeClr val="bg1"/>
                </a:solidFill>
              </a:rPr>
              <a:t>- STOCURI</a:t>
            </a:r>
            <a:endParaRPr lang="en-US" sz="2800" b="1" dirty="0">
              <a:solidFill>
                <a:schemeClr val="bg1"/>
              </a:solidFill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430F11DA-749C-49FF-A12F-3D0CFDD5F0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722" b="11960"/>
          <a:stretch/>
        </p:blipFill>
        <p:spPr>
          <a:xfrm>
            <a:off x="20" y="10"/>
            <a:ext cx="12191980" cy="427381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prof. Dana </a:t>
            </a:r>
            <a:r>
              <a:rPr lang="en-US" dirty="0" err="1" smtClean="0">
                <a:solidFill>
                  <a:schemeClr val="bg1"/>
                </a:solidFill>
              </a:rPr>
              <a:t>Luiza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Cioara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Colegiul</a:t>
            </a:r>
            <a:r>
              <a:rPr lang="en-US" dirty="0" smtClean="0">
                <a:solidFill>
                  <a:schemeClr val="bg1"/>
                </a:solidFill>
              </a:rPr>
              <a:t> Economic ~</a:t>
            </a:r>
            <a:r>
              <a:rPr lang="en-US" dirty="0" err="1" smtClean="0">
                <a:solidFill>
                  <a:schemeClr val="bg1"/>
                </a:solidFill>
              </a:rPr>
              <a:t>Emanuil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Gojdu~Hunedoara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9EDE127-8E75-4284-82C5-098DCE7193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2539" y="264960"/>
            <a:ext cx="8574622" cy="76152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STRUCTURA </a:t>
            </a:r>
            <a:r>
              <a:rPr lang="ro-RO" sz="3200" b="1" dirty="0" smtClean="0"/>
              <a:t>ACTIVELOR CIRCULANTE</a:t>
            </a:r>
            <a:endParaRPr lang="en-US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962AEC0-CB35-474D-ADDE-ACDEC4D72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7840" y="1280160"/>
            <a:ext cx="10180320" cy="428244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/>
              <a:buChar char="q"/>
            </a:pPr>
            <a:r>
              <a:rPr lang="ro-RO" sz="2800" b="1" dirty="0" smtClean="0">
                <a:ea typeface="+mn-lt"/>
                <a:cs typeface="+mn-lt"/>
              </a:rPr>
              <a:t>  A. </a:t>
            </a:r>
            <a:r>
              <a:rPr lang="fr-FR" sz="2800" dirty="0" err="1" smtClean="0"/>
              <a:t>Stocuri</a:t>
            </a:r>
            <a:r>
              <a:rPr lang="fr" sz="2800" b="1" dirty="0">
                <a:ea typeface="+mn-lt"/>
                <a:cs typeface="+mn-lt"/>
              </a:rPr>
              <a:t>          </a:t>
            </a:r>
            <a:endParaRPr lang="en-US" sz="2800" b="1" dirty="0">
              <a:ea typeface="+mn-lt"/>
              <a:cs typeface="+mn-lt"/>
            </a:endParaRPr>
          </a:p>
          <a:p>
            <a:pPr marL="457200" indent="-457200" algn="ctr">
              <a:buFont typeface="Wingdings"/>
              <a:buChar char="q"/>
            </a:pPr>
            <a:r>
              <a:rPr lang="fr" sz="2800" b="1" dirty="0">
                <a:ea typeface="+mn-lt"/>
                <a:cs typeface="+mn-lt"/>
              </a:rPr>
              <a:t> </a:t>
            </a:r>
            <a:r>
              <a:rPr lang="ro-RO" sz="2800" b="1" dirty="0" smtClean="0">
                <a:ea typeface="+mn-lt"/>
                <a:cs typeface="+mn-lt"/>
              </a:rPr>
              <a:t>B. </a:t>
            </a:r>
            <a:r>
              <a:rPr lang="it-IT" sz="2800" dirty="0" smtClean="0"/>
              <a:t>Creanţe</a:t>
            </a:r>
            <a:endParaRPr lang="en-GB" sz="2800" dirty="0"/>
          </a:p>
          <a:p>
            <a:pPr marL="457200" indent="-457200" algn="ctr">
              <a:buFont typeface="Wingdings"/>
              <a:buChar char="q"/>
            </a:pPr>
            <a:r>
              <a:rPr lang="ro-RO" sz="2800" dirty="0" smtClean="0"/>
              <a:t> </a:t>
            </a:r>
            <a:r>
              <a:rPr lang="ro-R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it-IT" sz="2800" dirty="0" smtClean="0"/>
              <a:t>Investiţii </a:t>
            </a:r>
            <a:r>
              <a:rPr lang="it-IT" sz="2800" dirty="0"/>
              <a:t>pe termen scurt</a:t>
            </a:r>
            <a:r>
              <a:rPr lang="fr" sz="2800" b="1" dirty="0">
                <a:ea typeface="+mn-lt"/>
                <a:cs typeface="+mn-lt"/>
              </a:rPr>
              <a:t>              </a:t>
            </a:r>
            <a:endParaRPr lang="en-US" sz="2800" b="1" dirty="0">
              <a:ea typeface="+mn-lt"/>
              <a:cs typeface="+mn-lt"/>
            </a:endParaRPr>
          </a:p>
          <a:p>
            <a:pPr marL="457200" indent="-457200" algn="ctr">
              <a:buFont typeface="Wingdings"/>
              <a:buChar char="q"/>
            </a:pPr>
            <a:r>
              <a:rPr lang="fr" sz="2800" b="1" dirty="0">
                <a:ea typeface="+mn-lt"/>
                <a:cs typeface="+mn-lt"/>
              </a:rPr>
              <a:t> </a:t>
            </a:r>
            <a:r>
              <a:rPr lang="ro-RO" sz="2800" b="1" dirty="0" smtClean="0">
                <a:ea typeface="+mn-lt"/>
                <a:cs typeface="+mn-lt"/>
              </a:rPr>
              <a:t>D. </a:t>
            </a:r>
            <a:r>
              <a:rPr lang="it-IT" sz="2800" dirty="0" smtClean="0"/>
              <a:t>Casa </a:t>
            </a:r>
            <a:r>
              <a:rPr lang="it-IT" sz="2800" dirty="0"/>
              <a:t>şi conturi la bănci</a:t>
            </a:r>
            <a:r>
              <a:rPr lang="fr" sz="2800" b="1" dirty="0">
                <a:ea typeface="+mn-lt"/>
                <a:cs typeface="+mn-lt"/>
              </a:rPr>
              <a:t>         </a:t>
            </a:r>
            <a:endParaRPr lang="en-US" sz="2800" b="1" dirty="0">
              <a:ea typeface="+mn-lt"/>
              <a:cs typeface="+mn-lt"/>
            </a:endParaRPr>
          </a:p>
          <a:p>
            <a:pPr marL="457200" indent="-457200" algn="ctr">
              <a:buFont typeface="Wingdings"/>
              <a:buChar char="q"/>
            </a:pPr>
            <a:endParaRPr lang="pt-BR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3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9EDE127-8E75-4284-82C5-098DCE7193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8299" y="0"/>
            <a:ext cx="8574622" cy="761521"/>
          </a:xfrm>
        </p:spPr>
        <p:txBody>
          <a:bodyPr>
            <a:normAutofit/>
          </a:bodyPr>
          <a:lstStyle/>
          <a:p>
            <a:pPr algn="ctr"/>
            <a:r>
              <a:rPr lang="ro-RO" sz="3200" b="1" dirty="0" smtClean="0"/>
              <a:t>STOCURILE</a:t>
            </a:r>
            <a:endParaRPr lang="en-US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962AEC0-CB35-474D-ADDE-ACDEC4D72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440" y="-637"/>
            <a:ext cx="11095280" cy="7599551"/>
          </a:xfrm>
        </p:spPr>
        <p:txBody>
          <a:bodyPr>
            <a:normAutofit lnSpcReduction="10000"/>
          </a:bodyPr>
          <a:lstStyle/>
          <a:p>
            <a:pPr algn="ctr"/>
            <a:endParaRPr lang="ro-RO" sz="2800" i="1" dirty="0" smtClean="0"/>
          </a:p>
          <a:p>
            <a:pPr algn="ctr"/>
            <a:r>
              <a:rPr lang="it-IT" sz="2800" i="1" dirty="0" smtClean="0"/>
              <a:t>sunt </a:t>
            </a:r>
            <a:r>
              <a:rPr lang="it-IT" sz="2800" i="1" dirty="0"/>
              <a:t>bunuri materiale destinate pentru a fi consumate, prelucrate sau </a:t>
            </a:r>
            <a:r>
              <a:rPr lang="it-IT" sz="2800" i="1" dirty="0" smtClean="0"/>
              <a:t>vândute.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Stocurile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cuprind: </a:t>
            </a:r>
            <a:r>
              <a:rPr lang="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              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lt"/>
              <a:cs typeface="+mn-lt"/>
            </a:endParaRPr>
          </a:p>
          <a:p>
            <a:pPr marL="457200" indent="-457200" algn="ctr">
              <a:buFont typeface="Wingdings"/>
              <a:buChar char="q"/>
            </a:pPr>
            <a:r>
              <a:rPr lang="fr" sz="2800" b="1" dirty="0">
                <a:ea typeface="+mn-lt"/>
                <a:cs typeface="+mn-lt"/>
              </a:rPr>
              <a:t> </a:t>
            </a:r>
            <a:r>
              <a:rPr lang="it-IT" sz="2800" b="1" dirty="0"/>
              <a:t>Materiile prime</a:t>
            </a:r>
            <a:r>
              <a:rPr lang="it-IT" sz="2800" dirty="0"/>
              <a:t> </a:t>
            </a:r>
            <a:r>
              <a:rPr lang="fr" sz="2800" b="1" dirty="0">
                <a:ea typeface="+mn-lt"/>
                <a:cs typeface="+mn-lt"/>
              </a:rPr>
              <a:t>          </a:t>
            </a:r>
            <a:endParaRPr lang="en-US" sz="2800" b="1" dirty="0">
              <a:ea typeface="+mn-lt"/>
              <a:cs typeface="+mn-lt"/>
            </a:endParaRPr>
          </a:p>
          <a:p>
            <a:pPr marL="457200" indent="-457200" algn="ctr">
              <a:buFont typeface="Wingdings"/>
              <a:buChar char="q"/>
            </a:pPr>
            <a:r>
              <a:rPr lang="fr" sz="2800" b="1" dirty="0">
                <a:ea typeface="+mn-lt"/>
                <a:cs typeface="+mn-lt"/>
              </a:rPr>
              <a:t>  </a:t>
            </a:r>
            <a:r>
              <a:rPr lang="it-IT" sz="2800" b="1" dirty="0" smtClean="0"/>
              <a:t>Materialele </a:t>
            </a:r>
            <a:r>
              <a:rPr lang="it-IT" sz="2800" b="1" dirty="0"/>
              <a:t>consumabile</a:t>
            </a:r>
            <a:r>
              <a:rPr lang="it-IT" sz="2800" dirty="0"/>
              <a:t> </a:t>
            </a:r>
            <a:r>
              <a:rPr lang="fr" sz="2800" b="1" dirty="0">
                <a:ea typeface="+mn-lt"/>
                <a:cs typeface="+mn-lt"/>
              </a:rPr>
              <a:t>       </a:t>
            </a:r>
            <a:endParaRPr lang="en-US" sz="2800" b="1" dirty="0">
              <a:ea typeface="+mn-lt"/>
              <a:cs typeface="+mn-lt"/>
            </a:endParaRPr>
          </a:p>
          <a:p>
            <a:pPr marL="457200" indent="-457200" algn="ctr">
              <a:buFont typeface="Wingdings"/>
              <a:buChar char="q"/>
            </a:pPr>
            <a:r>
              <a:rPr lang="fr" sz="2800" b="1" dirty="0">
                <a:ea typeface="+mn-lt"/>
                <a:cs typeface="+mn-lt"/>
              </a:rPr>
              <a:t> </a:t>
            </a:r>
            <a:r>
              <a:rPr lang="it-IT" sz="2800" b="1" dirty="0"/>
              <a:t>Materialele de natura obiectelor de inventar</a:t>
            </a:r>
            <a:r>
              <a:rPr lang="fr" sz="2800" b="1" dirty="0">
                <a:ea typeface="+mn-lt"/>
                <a:cs typeface="+mn-lt"/>
              </a:rPr>
              <a:t> </a:t>
            </a:r>
            <a:endParaRPr lang="en-US" sz="2800" b="1" dirty="0">
              <a:ea typeface="+mn-lt"/>
              <a:cs typeface="+mn-lt"/>
            </a:endParaRPr>
          </a:p>
          <a:p>
            <a:pPr marL="457200" indent="-457200" algn="ctr">
              <a:buFont typeface="Wingdings"/>
              <a:buChar char="q"/>
            </a:pPr>
            <a:r>
              <a:rPr lang="it-IT" sz="2800" b="1" dirty="0"/>
              <a:t>Producţia în curs de execuţie</a:t>
            </a:r>
            <a:r>
              <a:rPr lang="it-IT" sz="2800" dirty="0"/>
              <a:t> </a:t>
            </a:r>
            <a:endParaRPr lang="ro-RO" sz="2800" dirty="0" smtClean="0"/>
          </a:p>
          <a:p>
            <a:pPr marL="457200" indent="-457200" algn="ctr">
              <a:buFont typeface="Wingdings"/>
              <a:buChar char="q"/>
            </a:pPr>
            <a:r>
              <a:rPr lang="it-IT" sz="2800" b="1" dirty="0"/>
              <a:t>Semifabricatele</a:t>
            </a:r>
            <a:r>
              <a:rPr lang="it-IT" sz="2800" dirty="0"/>
              <a:t> </a:t>
            </a:r>
            <a:endParaRPr lang="ro-RO" sz="2800" dirty="0" smtClean="0"/>
          </a:p>
          <a:p>
            <a:pPr marL="457200" indent="-457200" algn="ctr">
              <a:buFont typeface="Wingdings"/>
              <a:buChar char="q"/>
            </a:pPr>
            <a:r>
              <a:rPr lang="it-IT" sz="2800" b="1" dirty="0"/>
              <a:t>Produsele finite</a:t>
            </a:r>
            <a:r>
              <a:rPr lang="it-IT" sz="2800" dirty="0"/>
              <a:t> </a:t>
            </a:r>
            <a:r>
              <a:rPr lang="fr" sz="2800" b="1" dirty="0">
                <a:ea typeface="+mn-lt"/>
                <a:cs typeface="+mn-lt"/>
              </a:rPr>
              <a:t>           </a:t>
            </a:r>
            <a:endParaRPr lang="en-US" sz="2800" b="1" dirty="0">
              <a:ea typeface="+mn-lt"/>
              <a:cs typeface="+mn-lt"/>
            </a:endParaRPr>
          </a:p>
          <a:p>
            <a:pPr marL="457200" indent="-457200" algn="ctr">
              <a:buFont typeface="Wingdings"/>
              <a:buChar char="q"/>
            </a:pPr>
            <a:r>
              <a:rPr lang="fr" sz="2800" b="1" dirty="0">
                <a:ea typeface="+mn-lt"/>
                <a:cs typeface="+mn-lt"/>
              </a:rPr>
              <a:t> </a:t>
            </a:r>
            <a:r>
              <a:rPr lang="it-IT" sz="2800" b="1" dirty="0"/>
              <a:t>Stocurile  aflate la terţi</a:t>
            </a:r>
            <a:r>
              <a:rPr lang="it-IT" sz="2800" dirty="0"/>
              <a:t> </a:t>
            </a:r>
            <a:endParaRPr lang="ro-RO" sz="2800" dirty="0" smtClean="0"/>
          </a:p>
          <a:p>
            <a:pPr marL="457200" indent="-457200" algn="ctr">
              <a:buFont typeface="Wingdings"/>
              <a:buChar char="q"/>
            </a:pPr>
            <a:r>
              <a:rPr lang="it-IT" sz="2800" b="1" dirty="0"/>
              <a:t>Animale şi păsări</a:t>
            </a:r>
            <a:r>
              <a:rPr lang="it-IT" sz="2800" dirty="0"/>
              <a:t> </a:t>
            </a:r>
            <a:endParaRPr lang="ro-RO" sz="2800" dirty="0" smtClean="0"/>
          </a:p>
          <a:p>
            <a:pPr marL="457200" indent="-457200" algn="ctr">
              <a:buFont typeface="Wingdings"/>
              <a:buChar char="q"/>
            </a:pPr>
            <a:r>
              <a:rPr lang="it-IT" sz="2800" b="1" dirty="0"/>
              <a:t>Mărfurile</a:t>
            </a:r>
            <a:r>
              <a:rPr lang="it-IT" sz="2800" dirty="0"/>
              <a:t>  </a:t>
            </a:r>
            <a:endParaRPr lang="ro-RO" sz="2800" dirty="0" smtClean="0"/>
          </a:p>
          <a:p>
            <a:pPr marL="457200" indent="-457200" algn="ctr">
              <a:buFont typeface="Wingdings"/>
              <a:buChar char="q"/>
            </a:pPr>
            <a:r>
              <a:rPr lang="it-IT" sz="2800" b="1" dirty="0"/>
              <a:t>Ambalajele</a:t>
            </a:r>
            <a:endParaRPr lang="ro-RO" sz="2800" dirty="0" smtClean="0"/>
          </a:p>
          <a:p>
            <a:pPr algn="ctr"/>
            <a:r>
              <a:rPr lang="it" sz="2800" b="1" dirty="0">
                <a:ea typeface="+mn-lt"/>
                <a:cs typeface="+mn-lt"/>
              </a:rPr>
              <a:t> </a:t>
            </a:r>
            <a:endParaRPr lang="pt-BR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2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6"/>
            <a:ext cx="3336870" cy="1350033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>
                <a:ea typeface="+mj-lt"/>
                <a:cs typeface="+mj-lt"/>
              </a:rPr>
              <a:t>        </a:t>
            </a:r>
            <a:r>
              <a:rPr lang="ro-RO" sz="2500" dirty="0" smtClean="0">
                <a:ea typeface="+mj-lt"/>
                <a:cs typeface="+mj-lt"/>
              </a:rPr>
              <a:t>1.</a:t>
            </a:r>
            <a:r>
              <a:rPr lang="fr" sz="2500" dirty="0">
                <a:ea typeface="+mj-lt"/>
                <a:cs typeface="+mj-lt"/>
              </a:rPr>
              <a:t> </a:t>
            </a:r>
            <a:r>
              <a:rPr lang="ro-RO" sz="3200" b="1" dirty="0" smtClean="0">
                <a:ea typeface="+mj-lt"/>
                <a:cs typeface="+mj-lt"/>
              </a:rPr>
              <a:t>MATERIILE PRIME</a:t>
            </a:r>
            <a:r>
              <a:rPr lang="fr" sz="3200" dirty="0">
                <a:ea typeface="+mj-lt"/>
                <a:cs typeface="+mj-lt"/>
              </a:rPr>
              <a:t> </a:t>
            </a:r>
            <a:r>
              <a:rPr lang="fr" sz="2500" dirty="0">
                <a:ea typeface="+mj-lt"/>
                <a:cs typeface="+mj-lt"/>
              </a:rPr>
              <a:t>  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197" y="2666999"/>
            <a:ext cx="3703783" cy="312420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it-IT" b="1" dirty="0"/>
              <a:t>constituie substanţa principală care compune produsul finit. (ex: făina pentru pâine).</a:t>
            </a:r>
            <a:endParaRPr lang="en-GB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12" y="657046"/>
            <a:ext cx="6841312" cy="526460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3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6"/>
            <a:ext cx="3336870" cy="1350033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>
                <a:ea typeface="+mj-lt"/>
                <a:cs typeface="+mj-lt"/>
              </a:rPr>
              <a:t>        </a:t>
            </a:r>
            <a:r>
              <a:rPr lang="ro-RO" sz="2500" dirty="0" smtClean="0">
                <a:ea typeface="+mj-lt"/>
                <a:cs typeface="+mj-lt"/>
              </a:rPr>
              <a:t>2.</a:t>
            </a:r>
            <a:r>
              <a:rPr lang="it-IT" sz="2800" b="1" dirty="0" smtClean="0"/>
              <a:t> MATERIALELE CONSUMABILE</a:t>
            </a:r>
            <a:r>
              <a:rPr lang="it-IT" sz="2800" dirty="0" smtClean="0"/>
              <a:t> </a:t>
            </a:r>
            <a:r>
              <a:rPr lang="fr" sz="3200" dirty="0">
                <a:ea typeface="+mj-lt"/>
                <a:cs typeface="+mj-lt"/>
              </a:rPr>
              <a:t> </a:t>
            </a:r>
            <a:r>
              <a:rPr lang="fr" sz="2500" dirty="0">
                <a:ea typeface="+mj-lt"/>
                <a:cs typeface="+mj-lt"/>
              </a:rPr>
              <a:t>  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197" y="2666999"/>
            <a:ext cx="3703783" cy="312420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o-RO" dirty="0" smtClean="0"/>
              <a:t>-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participă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indirect sau ajută la procesul de fabricaţie fără însă a se regăsi în aceeaşi formă în produsul finit. (ex: drojdia din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pâine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apa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12" y="1021304"/>
            <a:ext cx="6841312" cy="453608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9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6"/>
            <a:ext cx="3336870" cy="1350033"/>
          </a:xfrm>
          <a:solidFill>
            <a:srgbClr val="ED7D31"/>
          </a:solidFill>
        </p:spPr>
        <p:txBody>
          <a:bodyPr anchor="b">
            <a:normAutofit fontScale="90000"/>
          </a:bodyPr>
          <a:lstStyle/>
          <a:p>
            <a:r>
              <a:rPr lang="fr" sz="2500" dirty="0">
                <a:ea typeface="+mj-lt"/>
                <a:cs typeface="+mj-lt"/>
              </a:rPr>
              <a:t>        </a:t>
            </a:r>
            <a:r>
              <a:rPr lang="ro-RO" sz="2500" dirty="0">
                <a:ea typeface="+mj-lt"/>
                <a:cs typeface="+mj-lt"/>
              </a:rPr>
              <a:t>3</a:t>
            </a:r>
            <a:r>
              <a:rPr lang="ro-RO" sz="2500" dirty="0" smtClean="0">
                <a:ea typeface="+mj-lt"/>
                <a:cs typeface="+mj-lt"/>
              </a:rPr>
              <a:t>.</a:t>
            </a:r>
            <a:r>
              <a:rPr lang="it-IT" sz="2800" b="1" dirty="0" smtClean="0"/>
              <a:t> </a:t>
            </a:r>
            <a:r>
              <a:rPr lang="it-IT" sz="2800" b="1" dirty="0"/>
              <a:t>Materialele de natura obiectelor de inventar</a:t>
            </a:r>
            <a:r>
              <a:rPr lang="it-IT" sz="2800" dirty="0"/>
              <a:t> </a:t>
            </a:r>
            <a:r>
              <a:rPr lang="fr" sz="3200" dirty="0">
                <a:ea typeface="+mj-lt"/>
                <a:cs typeface="+mj-lt"/>
              </a:rPr>
              <a:t> </a:t>
            </a:r>
            <a:r>
              <a:rPr lang="fr" sz="2500" dirty="0">
                <a:ea typeface="+mj-lt"/>
                <a:cs typeface="+mj-lt"/>
              </a:rPr>
              <a:t>  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4" y="2062161"/>
            <a:ext cx="3703783" cy="312420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ro-RO" dirty="0" smtClean="0"/>
              <a:t>-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sunt acele bunuri care nu îndeplinesc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cumulativ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cele 2 condiţii pentru a fi incluse la mijloace fixe 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durata de funcționare mai mare de 1 an de zile și valoarea mai mare de 2500 lei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unelte, scule, echipamente de protecţie).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714" y="702638"/>
            <a:ext cx="6771185" cy="51245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2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6"/>
            <a:ext cx="3336870" cy="1350033"/>
          </a:xfrm>
          <a:solidFill>
            <a:srgbClr val="ED7D31"/>
          </a:solidFill>
        </p:spPr>
        <p:txBody>
          <a:bodyPr anchor="b">
            <a:normAutofit fontScale="90000"/>
          </a:bodyPr>
          <a:lstStyle/>
          <a:p>
            <a:r>
              <a:rPr lang="fr" sz="2500" dirty="0">
                <a:ea typeface="+mj-lt"/>
                <a:cs typeface="+mj-lt"/>
              </a:rPr>
              <a:t>        </a:t>
            </a:r>
            <a:r>
              <a:rPr lang="ro-RO" sz="2500" dirty="0">
                <a:ea typeface="+mj-lt"/>
                <a:cs typeface="+mj-lt"/>
              </a:rPr>
              <a:t>4</a:t>
            </a:r>
            <a:r>
              <a:rPr lang="ro-RO" sz="2500" dirty="0" smtClean="0">
                <a:ea typeface="+mj-lt"/>
                <a:cs typeface="+mj-lt"/>
              </a:rPr>
              <a:t>.</a:t>
            </a:r>
            <a:r>
              <a:rPr lang="it-IT" sz="2800" b="1" dirty="0" smtClean="0"/>
              <a:t> </a:t>
            </a:r>
            <a:r>
              <a:rPr lang="ro-RO" sz="2800" b="1" dirty="0" smtClean="0"/>
              <a:t>PRODUCȚIA ÎN CURS DE EXECUȚIE (NETERMINATĂ)</a:t>
            </a:r>
            <a:r>
              <a:rPr lang="fr" sz="3200" dirty="0">
                <a:ea typeface="+mj-lt"/>
                <a:cs typeface="+mj-lt"/>
              </a:rPr>
              <a:t> </a:t>
            </a:r>
            <a:r>
              <a:rPr lang="fr" sz="2500" dirty="0">
                <a:ea typeface="+mj-lt"/>
                <a:cs typeface="+mj-lt"/>
              </a:rPr>
              <a:t>  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4" y="2007079"/>
            <a:ext cx="3703783" cy="41397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 producţia care nu a parcurs toate fazele ciclului de </a:t>
            </a:r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fabricaţie</a:t>
            </a:r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</a:t>
            </a:r>
            <a:r>
              <a:rPr lang="en-GB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efiind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încă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nici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producţie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finită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nici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semifabricat</a:t>
            </a:r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precum și produsele nesupuse recepției tehnice sau necompletate în întregime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259" y="800100"/>
            <a:ext cx="5483642" cy="49911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4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7"/>
            <a:ext cx="3336870" cy="955854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 smtClean="0">
                <a:ea typeface="+mj-lt"/>
                <a:cs typeface="+mj-lt"/>
              </a:rPr>
              <a:t> </a:t>
            </a:r>
            <a:r>
              <a:rPr lang="ro-RO" sz="2500" dirty="0" smtClean="0">
                <a:ea typeface="+mj-lt"/>
                <a:cs typeface="+mj-lt"/>
              </a:rPr>
              <a:t>5.</a:t>
            </a:r>
            <a:r>
              <a:rPr lang="it-IT" sz="2800" b="1" dirty="0" smtClean="0"/>
              <a:t> </a:t>
            </a:r>
            <a:r>
              <a:rPr lang="it-IT" sz="2400" b="1" dirty="0" smtClean="0"/>
              <a:t>SEMIFABRICATELE</a:t>
            </a:r>
            <a:r>
              <a:rPr lang="it-IT" sz="2400" dirty="0" smtClean="0"/>
              <a:t> </a:t>
            </a:r>
            <a:r>
              <a:rPr lang="fr" sz="2500" dirty="0">
                <a:ea typeface="+mj-lt"/>
                <a:cs typeface="+mj-lt"/>
              </a:rPr>
              <a:t> 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4" y="2007079"/>
            <a:ext cx="3703783" cy="41397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/>
              <a:t>sunt acele produse ale căror procese tehnologice au fost terminate într-o secţie şi urmează a fi prelucrate în continuare în alte secţii sau se livrează ca atare altor persoane fizice sau juridice (ex: foile pentru prăjituri). </a:t>
            </a:r>
            <a:endParaRPr lang="en-GB" sz="20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324" y="1434634"/>
            <a:ext cx="6576875" cy="358186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8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7"/>
            <a:ext cx="3336870" cy="955854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 smtClean="0">
                <a:ea typeface="+mj-lt"/>
                <a:cs typeface="+mj-lt"/>
              </a:rPr>
              <a:t> </a:t>
            </a:r>
            <a:r>
              <a:rPr lang="ro-RO" sz="2500" dirty="0">
                <a:ea typeface="+mj-lt"/>
                <a:cs typeface="+mj-lt"/>
              </a:rPr>
              <a:t>6</a:t>
            </a:r>
            <a:r>
              <a:rPr lang="ro-RO" sz="2500" dirty="0" smtClean="0">
                <a:ea typeface="+mj-lt"/>
                <a:cs typeface="+mj-lt"/>
              </a:rPr>
              <a:t>.</a:t>
            </a:r>
            <a:r>
              <a:rPr lang="it-IT" sz="2800" b="1" dirty="0" smtClean="0"/>
              <a:t> </a:t>
            </a:r>
            <a:r>
              <a:rPr lang="it-IT" sz="2400" b="1" dirty="0" smtClean="0"/>
              <a:t>PRODUSELE FINITE</a:t>
            </a:r>
            <a:r>
              <a:rPr lang="it-IT" sz="2400" dirty="0" smtClean="0"/>
              <a:t> </a:t>
            </a:r>
            <a:r>
              <a:rPr lang="fr" sz="2500" dirty="0" smtClean="0">
                <a:ea typeface="+mj-lt"/>
                <a:cs typeface="+mj-lt"/>
              </a:rPr>
              <a:t> 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4" y="2007079"/>
            <a:ext cx="3703783" cy="41397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/>
              <a:t>sunt acele bunuri care au parcurs toate fazele procesului tehnologic şi care sunt depozitate de către agentul economic în locuri special amenajate cu scopul de a fi vândute.</a:t>
            </a:r>
            <a:endParaRPr lang="en-GB" sz="2000" b="1" dirty="0"/>
          </a:p>
          <a:p>
            <a:pPr algn="ctr"/>
            <a:endParaRPr lang="en-GB" sz="20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20" y="1461178"/>
            <a:ext cx="5676680" cy="377757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48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7"/>
            <a:ext cx="3336870" cy="955854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 smtClean="0">
                <a:ea typeface="+mj-lt"/>
                <a:cs typeface="+mj-lt"/>
              </a:rPr>
              <a:t> </a:t>
            </a:r>
            <a:r>
              <a:rPr lang="ro-RO" sz="2500" dirty="0" smtClean="0">
                <a:ea typeface="+mj-lt"/>
                <a:cs typeface="+mj-lt"/>
              </a:rPr>
              <a:t>7.</a:t>
            </a:r>
            <a:r>
              <a:rPr lang="it-IT" sz="2800" b="1" dirty="0" smtClean="0"/>
              <a:t> </a:t>
            </a:r>
            <a:r>
              <a:rPr lang="it-IT" sz="2400" b="1" dirty="0" smtClean="0"/>
              <a:t>STOCURILE  AFLATE LA TERŢI</a:t>
            </a:r>
            <a:r>
              <a:rPr lang="it-IT" sz="2400" dirty="0" smtClean="0"/>
              <a:t> 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4" y="2007079"/>
            <a:ext cx="3703783" cy="41397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/>
              <a:t>sunt stocurile trimise pentru a fi prelucrate sau păstrate la alte persoane fizice sau </a:t>
            </a:r>
            <a:r>
              <a:rPr lang="it-IT" sz="2000" b="1" dirty="0" smtClean="0"/>
              <a:t>juridice</a:t>
            </a:r>
            <a:r>
              <a:rPr lang="ro-RO" sz="2000" b="1" dirty="0"/>
              <a:t>  </a:t>
            </a:r>
            <a:r>
              <a:rPr lang="ro-RO" sz="2000" b="1" dirty="0" smtClean="0"/>
              <a:t>sau bunuri aflate în custodie.</a:t>
            </a:r>
            <a:endParaRPr lang="en-GB" sz="2000" b="1" dirty="0"/>
          </a:p>
          <a:p>
            <a:pPr algn="ctr"/>
            <a:endParaRPr lang="en-GB" sz="20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224" y="836514"/>
            <a:ext cx="5902375" cy="491864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16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7"/>
            <a:ext cx="3336870" cy="955854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 smtClean="0">
                <a:ea typeface="+mj-lt"/>
                <a:cs typeface="+mj-lt"/>
              </a:rPr>
              <a:t> </a:t>
            </a:r>
            <a:r>
              <a:rPr lang="ro-RO" sz="2500" dirty="0">
                <a:ea typeface="+mj-lt"/>
                <a:cs typeface="+mj-lt"/>
              </a:rPr>
              <a:t>8</a:t>
            </a:r>
            <a:r>
              <a:rPr lang="ro-RO" sz="2500" dirty="0" smtClean="0">
                <a:ea typeface="+mj-lt"/>
                <a:cs typeface="+mj-lt"/>
              </a:rPr>
              <a:t>.</a:t>
            </a:r>
            <a:r>
              <a:rPr lang="it-IT" sz="2800" b="1" dirty="0" smtClean="0"/>
              <a:t> </a:t>
            </a:r>
            <a:r>
              <a:rPr lang="it-IT" sz="2400" b="1" dirty="0" smtClean="0"/>
              <a:t>ANIMALE ŞI PĂSĂRI</a:t>
            </a:r>
            <a:r>
              <a:rPr lang="it-IT" sz="2400" dirty="0" smtClean="0"/>
              <a:t> 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4" y="2007079"/>
            <a:ext cx="3703783" cy="41397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/>
              <a:t>reprezintă animalele nascute, crescute şi folosite pentru reproducere sau sacrificare</a:t>
            </a:r>
            <a:r>
              <a:rPr lang="it-IT" sz="2000" dirty="0"/>
              <a:t>.</a:t>
            </a:r>
            <a:endParaRPr lang="en-GB" sz="2000" dirty="0"/>
          </a:p>
          <a:p>
            <a:pPr algn="ctr"/>
            <a:endParaRPr lang="en-GB" sz="20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224" y="805590"/>
            <a:ext cx="5689912" cy="491864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18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430F11DA-749C-49FF-A12F-3D0CFDD5F0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100641" y="57519"/>
            <a:ext cx="12191999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60" y="2339406"/>
            <a:ext cx="4788542" cy="409797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FF0000"/>
                </a:solidFill>
                <a:ea typeface="+mj-lt"/>
                <a:cs typeface="+mj-lt"/>
              </a:rPr>
              <a:t>SCOPUL  TEMEI:</a:t>
            </a:r>
            <a:r>
              <a:rPr lang="en-US" sz="5400" b="1" dirty="0">
                <a:ea typeface="+mj-lt"/>
                <a:cs typeface="+mj-lt"/>
              </a:rPr>
              <a:t> 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348927" y="2953007"/>
            <a:ext cx="6441939" cy="12091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b="1" dirty="0">
                <a:ea typeface="+mn-lt"/>
                <a:cs typeface="+mn-lt"/>
              </a:rPr>
              <a:t>                               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  (</a:t>
            </a:r>
            <a:r>
              <a:rPr lang="en-US" sz="2400" b="1" dirty="0" err="1">
                <a:solidFill>
                  <a:srgbClr val="FF0000"/>
                </a:solidFill>
                <a:ea typeface="+mn-lt"/>
                <a:cs typeface="+mn-lt"/>
              </a:rPr>
              <a:t>Cunoștințe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/</a:t>
            </a:r>
            <a:r>
              <a:rPr lang="en-US" sz="2400" b="1" dirty="0" err="1">
                <a:solidFill>
                  <a:srgbClr val="FF0000"/>
                </a:solidFill>
                <a:ea typeface="+mn-lt"/>
                <a:cs typeface="+mn-lt"/>
              </a:rPr>
              <a:t>abilități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/</a:t>
            </a:r>
            <a:r>
              <a:rPr lang="en-US" sz="2400" b="1" dirty="0">
                <a:ea typeface="+mn-lt"/>
                <a:cs typeface="+mn-lt"/>
              </a:rPr>
              <a:t/>
            </a:r>
            <a:br>
              <a:rPr lang="en-US" sz="2400" b="1" dirty="0">
                <a:ea typeface="+mn-lt"/>
                <a:cs typeface="+mn-lt"/>
              </a:rPr>
            </a:b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                                </a:t>
            </a:r>
            <a:r>
              <a:rPr lang="en-US" sz="2400" b="1" dirty="0" err="1">
                <a:solidFill>
                  <a:srgbClr val="FF0000"/>
                </a:solidFill>
                <a:ea typeface="+mn-lt"/>
                <a:cs typeface="+mn-lt"/>
              </a:rPr>
              <a:t>atitudini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)</a:t>
            </a:r>
            <a:endParaRPr lang="en-US" sz="2400" b="1" dirty="0">
              <a:solidFill>
                <a:srgbClr val="FF0000"/>
              </a:solidFill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  <a:ea typeface="+mn-lt"/>
              <a:cs typeface="+mn-lt"/>
            </a:endParaRPr>
          </a:p>
          <a:p>
            <a:endParaRPr lang="en-US" sz="2400" b="1" dirty="0">
              <a:solidFill>
                <a:srgbClr val="FF0000"/>
              </a:solidFill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</p:txBody>
      </p:sp>
      <p:graphicFrame>
        <p:nvGraphicFramePr>
          <p:cNvPr id="4" name="Table 6">
            <a:extLst>
              <a:ext uri="{FF2B5EF4-FFF2-40B4-BE49-F238E27FC236}">
                <a16:creationId xmlns="" xmlns:a16="http://schemas.microsoft.com/office/drawing/2014/main" id="{F0DC2B94-317D-4638-B473-AB38FFD4F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893909"/>
              </p:ext>
            </p:extLst>
          </p:nvPr>
        </p:nvGraphicFramePr>
        <p:xfrm>
          <a:off x="4988943" y="300446"/>
          <a:ext cx="7121003" cy="6820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1003">
                  <a:extLst>
                    <a:ext uri="{9D8B030D-6E8A-4147-A177-3AD203B41FA5}">
                      <a16:colId xmlns="" xmlns:a16="http://schemas.microsoft.com/office/drawing/2014/main" val="4238418220"/>
                    </a:ext>
                  </a:extLst>
                </a:gridCol>
              </a:tblGrid>
              <a:tr h="6820947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b="0" i="0" u="none" strike="noStrike" noProof="0" dirty="0">
                        <a:latin typeface="Univers"/>
                      </a:endParaRP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G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ruparea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  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și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clasificarea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  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corectă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 a 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elementelor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  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patrimoniale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în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  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categoriile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corespunzătoare</a:t>
                      </a:r>
                      <a:r>
                        <a:rPr lang="en-US" sz="2000" b="1" i="0" u="none" strike="noStrike" noProof="0" dirty="0">
                          <a:solidFill>
                            <a:schemeClr val="tx1"/>
                          </a:solidFill>
                          <a:latin typeface="Univers"/>
                        </a:rPr>
                        <a:t> de  active </a:t>
                      </a:r>
                      <a:r>
                        <a:rPr lang="en-US" sz="2000" b="1" i="0" u="none" strike="noStrike" noProof="0" dirty="0" err="1">
                          <a:solidFill>
                            <a:schemeClr val="tx1"/>
                          </a:solidFill>
                          <a:latin typeface="Univers"/>
                        </a:rPr>
                        <a:t>circulante</a:t>
                      </a:r>
                      <a:endParaRPr lang="en-US" sz="2000" b="1" i="0" u="none" strike="noStrike" noProof="0" dirty="0">
                        <a:solidFill>
                          <a:schemeClr val="tx1"/>
                        </a:solidFill>
                        <a:latin typeface="Univers"/>
                      </a:endParaRP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2000" b="1" i="0" u="none" strike="noStrike" noProof="0" dirty="0">
                        <a:solidFill>
                          <a:schemeClr val="tx1"/>
                        </a:solidFill>
                        <a:latin typeface="Univers"/>
                      </a:endParaRP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i="0" u="none" strike="noStrike" noProof="0" dirty="0" err="1">
                          <a:latin typeface="Univers"/>
                        </a:rPr>
                        <a:t>Capacitatea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de a 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distinge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elementele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patrimoniale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de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Activ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 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comparativ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  cu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cele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de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Pasiv</a:t>
                      </a:r>
                      <a:endParaRPr lang="en-US" sz="2000" dirty="0"/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2000" b="1" i="0" u="none" strike="noStrike" noProof="0" dirty="0">
                        <a:latin typeface="Univers"/>
                      </a:endParaRP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i="0" u="none" strike="noStrike" noProof="0" dirty="0" err="1">
                          <a:latin typeface="Univers"/>
                        </a:rPr>
                        <a:t>Selectarea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și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încadrarea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corectă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a  </a:t>
                      </a:r>
                      <a:r>
                        <a:rPr lang="en-US" sz="2000" b="1" i="0" u="none" strike="noStrike" noProof="0" dirty="0" err="1" smtClean="0">
                          <a:latin typeface="Univers"/>
                        </a:rPr>
                        <a:t>elelem</a:t>
                      </a:r>
                      <a:r>
                        <a:rPr lang="ro-RO" sz="2000" b="1" i="0" u="none" strike="noStrike" noProof="0" dirty="0" smtClean="0">
                          <a:latin typeface="Univers"/>
                        </a:rPr>
                        <a:t>e</a:t>
                      </a:r>
                      <a:r>
                        <a:rPr lang="en-US" sz="2000" b="1" i="0" u="none" strike="noStrike" noProof="0" dirty="0" err="1" smtClean="0">
                          <a:latin typeface="Univers"/>
                        </a:rPr>
                        <a:t>nt</a:t>
                      </a:r>
                      <a:r>
                        <a:rPr lang="ro-RO" sz="2000" b="1" i="0" u="none" strike="noStrike" noProof="0" dirty="0" smtClean="0">
                          <a:latin typeface="Univers"/>
                        </a:rPr>
                        <a:t>e</a:t>
                      </a:r>
                      <a:r>
                        <a:rPr lang="en-US" sz="2000" b="1" i="0" u="none" strike="noStrike" noProof="0" dirty="0" err="1" smtClean="0">
                          <a:latin typeface="Univers"/>
                        </a:rPr>
                        <a:t>lor</a:t>
                      </a:r>
                      <a:r>
                        <a:rPr lang="en-US" sz="2000" b="1" i="0" u="none" strike="noStrike" noProof="0" dirty="0" smtClean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patrimoniale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în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categoria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activelor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imobilizate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și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circulante</a:t>
                      </a:r>
                      <a:endParaRPr lang="en-US" sz="2000" b="1" i="0" u="none" strike="noStrike" noProof="0" dirty="0">
                        <a:latin typeface="Univers"/>
                      </a:endParaRP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2000" b="1" i="0" u="none" strike="noStrike" noProof="0" dirty="0">
                        <a:latin typeface="Univers"/>
                      </a:endParaRP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i="0" u="none" strike="noStrike" noProof="0" dirty="0" err="1">
                          <a:latin typeface="Univers"/>
                        </a:rPr>
                        <a:t>Folosirea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 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corectă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a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vocabularului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și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limbajului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  de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specialitate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;</a:t>
                      </a: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2000" b="1" i="0" u="none" strike="noStrike" noProof="0" dirty="0">
                        <a:latin typeface="Univers"/>
                      </a:endParaRP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i="0" u="none" strike="noStrike" noProof="0" dirty="0" err="1">
                          <a:latin typeface="Univers"/>
                        </a:rPr>
                        <a:t>Utilizarea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corectă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a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termenilor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economici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 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în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viața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de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zi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cu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zi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;</a:t>
                      </a:r>
                      <a:endParaRPr lang="en-US" sz="2000" dirty="0"/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2000" b="1" i="0" u="none" strike="noStrike" noProof="0" dirty="0">
                        <a:latin typeface="Univers"/>
                      </a:endParaRPr>
                    </a:p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noProof="0" dirty="0">
                          <a:latin typeface="Univers"/>
                        </a:rPr>
                        <a:t>•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Rezolvarea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 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unor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probleme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din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viața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cotidiană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bazate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pe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raționamernte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 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și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  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structuri</a:t>
                      </a:r>
                      <a:r>
                        <a:rPr lang="en-US" sz="2000" b="1" i="0" u="none" strike="noStrike" noProof="0" dirty="0">
                          <a:latin typeface="Univers"/>
                        </a:rPr>
                        <a:t> </a:t>
                      </a:r>
                      <a:r>
                        <a:rPr lang="en-US" sz="2000" b="1" i="0" u="none" strike="noStrike" noProof="0" dirty="0" err="1">
                          <a:latin typeface="Univers"/>
                        </a:rPr>
                        <a:t>logice</a:t>
                      </a:r>
                      <a:endParaRPr lang="en-US" sz="2000" dirty="0"/>
                    </a:p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3669825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464" y="3892731"/>
            <a:ext cx="3208884" cy="240356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2013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7"/>
            <a:ext cx="3336870" cy="955854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 smtClean="0">
                <a:ea typeface="+mj-lt"/>
                <a:cs typeface="+mj-lt"/>
              </a:rPr>
              <a:t> </a:t>
            </a:r>
            <a:r>
              <a:rPr lang="ro-RO" sz="2500" dirty="0" smtClean="0">
                <a:ea typeface="+mj-lt"/>
                <a:cs typeface="+mj-lt"/>
              </a:rPr>
              <a:t>9.</a:t>
            </a:r>
            <a:r>
              <a:rPr lang="it-IT" sz="2800" b="1" dirty="0" smtClean="0"/>
              <a:t> </a:t>
            </a:r>
            <a:r>
              <a:rPr lang="it-IT" sz="2400" b="1" dirty="0" smtClean="0"/>
              <a:t>MĂRFURILE</a:t>
            </a:r>
            <a:r>
              <a:rPr lang="it-IT" sz="2400" dirty="0" smtClean="0"/>
              <a:t> 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4" y="2007079"/>
            <a:ext cx="3703783" cy="41397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/>
              <a:t>sunt acele bunuri </a:t>
            </a:r>
            <a:r>
              <a:rPr lang="it-IT" sz="2000" b="1" dirty="0" smtClean="0"/>
              <a:t>achiziţionate</a:t>
            </a:r>
            <a:r>
              <a:rPr lang="ro-RO" sz="2000" b="1" dirty="0" smtClean="0"/>
              <a:t> (cumpărate)</a:t>
            </a:r>
            <a:r>
              <a:rPr lang="it-IT" sz="2000" b="1" dirty="0" smtClean="0"/>
              <a:t> </a:t>
            </a:r>
            <a:r>
              <a:rPr lang="it-IT" sz="2000" b="1" dirty="0"/>
              <a:t>sau obţinute din producţie proprie cu scopul de a fi revândute în aceeaşi stare</a:t>
            </a:r>
            <a:r>
              <a:rPr lang="it-IT" sz="2000" dirty="0"/>
              <a:t>.</a:t>
            </a:r>
            <a:endParaRPr lang="en-GB" sz="2000" dirty="0"/>
          </a:p>
          <a:p>
            <a:pPr algn="ctr"/>
            <a:endParaRPr lang="en-GB" sz="2000" dirty="0"/>
          </a:p>
          <a:p>
            <a:pPr algn="ctr"/>
            <a:endParaRPr lang="en-GB" sz="20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224" y="1395664"/>
            <a:ext cx="5689912" cy="373849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23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7"/>
            <a:ext cx="3336870" cy="955854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 smtClean="0">
                <a:ea typeface="+mj-lt"/>
                <a:cs typeface="+mj-lt"/>
              </a:rPr>
              <a:t> </a:t>
            </a:r>
            <a:r>
              <a:rPr lang="ro-RO" sz="2500" dirty="0" smtClean="0">
                <a:ea typeface="+mj-lt"/>
                <a:cs typeface="+mj-lt"/>
              </a:rPr>
              <a:t>10.</a:t>
            </a:r>
            <a:r>
              <a:rPr lang="it-IT" sz="2800" b="1" dirty="0" smtClean="0"/>
              <a:t> </a:t>
            </a:r>
            <a:r>
              <a:rPr lang="it-IT" sz="2400" b="1" dirty="0" smtClean="0"/>
              <a:t>AMBALAJELE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4" y="2007079"/>
            <a:ext cx="3703783" cy="41397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/>
              <a:t>sunt destinate protejării produsului în timpul transportului, depozitării sau vânzării.</a:t>
            </a:r>
            <a:endParaRPr lang="en-GB" sz="2000" b="1" dirty="0"/>
          </a:p>
          <a:p>
            <a:pPr algn="ctr"/>
            <a:endParaRPr lang="en-GB" sz="2000" dirty="0"/>
          </a:p>
          <a:p>
            <a:pPr algn="ctr"/>
            <a:endParaRPr lang="en-GB" sz="2000" dirty="0"/>
          </a:p>
          <a:p>
            <a:pPr algn="ctr"/>
            <a:endParaRPr lang="en-GB" sz="20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637" y="1397000"/>
            <a:ext cx="6756387" cy="31369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69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ABAF254-E739-48A6-96A9-F5DE175722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4FC85FE3-48BF-4B0A-828B-1A47C1C801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411C47E0-043A-4AB8-B446-0AFB3D528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D5048807-B89D-438F-93B0-C643E7067A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962DD555-EAE0-441E-9C80-88C898E72A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B026BE0F-0CCC-4EC1-99FA-3112E5BD9BF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C8796358-F148-41A9-8977-8F8B648393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4DE93B-750B-454E-A39D-0F4B2FD3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128" y="657046"/>
            <a:ext cx="3192829" cy="1971853"/>
          </a:xfrm>
          <a:solidFill>
            <a:srgbClr val="ED7D31"/>
          </a:solidFill>
        </p:spPr>
        <p:txBody>
          <a:bodyPr anchor="b">
            <a:normAutofit/>
          </a:bodyPr>
          <a:lstStyle/>
          <a:p>
            <a:r>
              <a:rPr lang="fr" sz="2500" dirty="0" smtClean="0">
                <a:ea typeface="+mj-lt"/>
                <a:cs typeface="+mj-lt"/>
              </a:rPr>
              <a:t> </a:t>
            </a:r>
            <a:r>
              <a:rPr lang="ro-RO" sz="2500" dirty="0" smtClean="0">
                <a:ea typeface="+mj-lt"/>
                <a:cs typeface="+mj-lt"/>
              </a:rPr>
              <a:t>11.</a:t>
            </a:r>
            <a:r>
              <a:rPr lang="it-IT" sz="2800" b="1" dirty="0" smtClean="0"/>
              <a:t> </a:t>
            </a:r>
            <a:r>
              <a:rPr lang="ro-RO" sz="2400" b="1" dirty="0" smtClean="0"/>
              <a:t>REBUTURILE, MATERIALELE RECUPERABILE SAU DEȘEURILE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4A978-64F4-40BF-9760-9B776FCB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016" y="2965450"/>
            <a:ext cx="3703783" cy="41397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Rebuturile-  produse care nu corespund condițiilor de calitate stabilite prin standarde/contracte și care nu pot fi folosite conform destinației.</a:t>
            </a:r>
          </a:p>
          <a:p>
            <a:pPr algn="ctr"/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Rebuturi recuperabile- bunurile care pot fi remediate la standardele </a:t>
            </a:r>
            <a:r>
              <a:rPr lang="ro-RO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calitate stabilite</a:t>
            </a:r>
            <a:endParaRPr lang="en-GB" sz="2000" dirty="0"/>
          </a:p>
          <a:p>
            <a:pPr algn="ctr"/>
            <a:endParaRPr lang="en-GB" sz="20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69B89188-74D1-43D9-B0A9-4C786853CD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600" y="812026"/>
            <a:ext cx="3581400" cy="490577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73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>
                <a:solidFill>
                  <a:srgbClr val="FF0000"/>
                </a:solidFill>
              </a:rPr>
              <a:t>APLICAȚIE PRACTICĂ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dirty="0" smtClean="0"/>
              <a:t>1. </a:t>
            </a:r>
            <a:r>
              <a:rPr lang="ro-RO" b="1" dirty="0" smtClean="0"/>
              <a:t>Alegeți un produs oarecare și treceți-l prin cât mai multe categorii de  natura stocurilor, explicând pentru ce tip de unitate este caracteristic.</a:t>
            </a:r>
          </a:p>
          <a:p>
            <a:r>
              <a:rPr lang="ro-RO" dirty="0" smtClean="0"/>
              <a:t>2. </a:t>
            </a:r>
            <a:r>
              <a:rPr lang="ro-RO" b="1" dirty="0" smtClean="0"/>
              <a:t>Alegeți un produs oarecare și treceți-l prin cât mai multe categorii de elemente patrimoniale de activ,explicând pentru ce tip </a:t>
            </a:r>
            <a:r>
              <a:rPr lang="ro-RO" b="1" smtClean="0"/>
              <a:t>de </a:t>
            </a:r>
            <a:r>
              <a:rPr lang="ro-RO" b="1" smtClean="0"/>
              <a:t>unitate </a:t>
            </a:r>
            <a:r>
              <a:rPr lang="ro-RO" b="1" dirty="0" smtClean="0"/>
              <a:t>este caracteristic.</a:t>
            </a:r>
          </a:p>
          <a:p>
            <a:r>
              <a:rPr lang="ro-RO" b="1" dirty="0" smtClean="0"/>
              <a:t>3. Accesați linkul </a:t>
            </a:r>
            <a:r>
              <a:rPr lang="en-GB" dirty="0">
                <a:hlinkClick r:id="rId2"/>
              </a:rPr>
              <a:t>https://asq.ro</a:t>
            </a:r>
            <a:r>
              <a:rPr lang="en-GB" dirty="0" smtClean="0">
                <a:hlinkClick r:id="rId2"/>
              </a:rPr>
              <a:t>/</a:t>
            </a:r>
            <a:r>
              <a:rPr lang="ro-RO" dirty="0" smtClean="0"/>
              <a:t> , intrați pe aplicație prin autentificarea contului personal  și rezolvați Fișa de laborator ”Active circulante_stocuri”</a:t>
            </a:r>
            <a:endParaRPr lang="en-GB" dirty="0" smtClean="0"/>
          </a:p>
          <a:p>
            <a:r>
              <a:rPr lang="en-GB" b="1" dirty="0" smtClean="0"/>
              <a:t>4.</a:t>
            </a:r>
            <a:r>
              <a:rPr lang="ro-RO" b="1" dirty="0"/>
              <a:t> Accesați linkul </a:t>
            </a:r>
            <a:r>
              <a:rPr lang="en-GB" dirty="0">
                <a:hlinkClick r:id="rId2"/>
              </a:rPr>
              <a:t>https://asq.ro/</a:t>
            </a:r>
            <a:r>
              <a:rPr lang="ro-RO" dirty="0"/>
              <a:t> , intrați pe aplicație prin autentificarea contului personal  și rezolvați </a:t>
            </a:r>
            <a:r>
              <a:rPr lang="en-GB" dirty="0" err="1" smtClean="0"/>
              <a:t>Testul</a:t>
            </a:r>
            <a:r>
              <a:rPr lang="ro-RO" dirty="0" smtClean="0"/>
              <a:t>”Active</a:t>
            </a:r>
            <a:r>
              <a:rPr lang="en-GB" dirty="0" smtClean="0"/>
              <a:t> </a:t>
            </a:r>
            <a:r>
              <a:rPr lang="en-GB" dirty="0" err="1" smtClean="0"/>
              <a:t>imobilizate</a:t>
            </a:r>
            <a:r>
              <a:rPr lang="en-GB" dirty="0" smtClean="0"/>
              <a:t> </a:t>
            </a:r>
            <a:r>
              <a:rPr lang="ro-RO" dirty="0" smtClean="0"/>
              <a:t>și </a:t>
            </a:r>
            <a:r>
              <a:rPr lang="ro-RO" dirty="0"/>
              <a:t>circulante_stocuri”</a:t>
            </a:r>
            <a:endParaRPr lang="en-GB" dirty="0"/>
          </a:p>
          <a:p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825" y="619124"/>
            <a:ext cx="1748348" cy="18859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89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C42E3B-2F8D-4115-876D-F139B31940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7918" y="346911"/>
            <a:ext cx="8676222" cy="133595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SĂ NE REAMINTIM...</a:t>
            </a:r>
            <a:r>
              <a:rPr lang="en-US" sz="32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/>
            </a:r>
            <a:br>
              <a:rPr lang="en-US" sz="32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</a:br>
            <a:r>
              <a:rPr lang="en-US" sz="3200" b="1" dirty="0">
                <a:solidFill>
                  <a:schemeClr val="bg1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CE ESTE ACTIVUL?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55627DB-0DA7-4408-8284-B466C61709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4182" y="5281524"/>
            <a:ext cx="9351957" cy="1041546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err="1">
                <a:solidFill>
                  <a:schemeClr val="bg1"/>
                </a:solidFill>
              </a:rPr>
              <a:t>Activul</a:t>
            </a:r>
            <a:r>
              <a:rPr lang="en-US" sz="2000" b="1" dirty="0">
                <a:solidFill>
                  <a:schemeClr val="bg1"/>
                </a:solidFill>
              </a:rPr>
              <a:t> patrimonial </a:t>
            </a:r>
            <a:r>
              <a:rPr lang="en-US" sz="2000" b="1" dirty="0" err="1">
                <a:solidFill>
                  <a:schemeClr val="bg1"/>
                </a:solidFill>
              </a:rPr>
              <a:t>reprezintă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averea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firmei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formată</a:t>
            </a:r>
            <a:r>
              <a:rPr lang="en-US" sz="2000" b="1" dirty="0">
                <a:solidFill>
                  <a:schemeClr val="bg1"/>
                </a:solidFill>
              </a:rPr>
              <a:t> din </a:t>
            </a:r>
            <a:r>
              <a:rPr lang="en-US" sz="2000" b="1" dirty="0" err="1">
                <a:solidFill>
                  <a:schemeClr val="bg1"/>
                </a:solidFill>
              </a:rPr>
              <a:t>bunuri</a:t>
            </a:r>
            <a:r>
              <a:rPr lang="en-US" sz="2000" b="1" dirty="0">
                <a:solidFill>
                  <a:schemeClr val="bg1"/>
                </a:solidFill>
              </a:rPr>
              <a:t>, </a:t>
            </a:r>
            <a:r>
              <a:rPr lang="en-US" sz="2000" b="1" dirty="0" err="1">
                <a:solidFill>
                  <a:schemeClr val="bg1"/>
                </a:solidFill>
              </a:rPr>
              <a:t>bani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și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creanțe</a:t>
            </a:r>
            <a:endParaRPr lang="en-US" sz="2000" b="1">
              <a:solidFill>
                <a:schemeClr val="bg1"/>
              </a:solidFill>
              <a:effectLst>
                <a:glow rad="38100">
                  <a:prstClr val="white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Arial"/>
              <a:buChar char="•"/>
            </a:pPr>
            <a:endParaRPr lang="en-US" sz="1800" b="1"/>
          </a:p>
          <a:p>
            <a:pPr>
              <a:lnSpc>
                <a:spcPct val="90000"/>
              </a:lnSpc>
              <a:buFont typeface="Arial"/>
              <a:buChar char="•"/>
            </a:pPr>
            <a:endParaRPr lang="en-US" sz="1800"/>
          </a:p>
        </p:txBody>
      </p:sp>
      <p:pic>
        <p:nvPicPr>
          <p:cNvPr id="5" name="Picture 5" descr="A close up of a device&#10;&#10;Description generated with high confidence">
            <a:extLst>
              <a:ext uri="{FF2B5EF4-FFF2-40B4-BE49-F238E27FC236}">
                <a16:creationId xmlns="" xmlns:a16="http://schemas.microsoft.com/office/drawing/2014/main" id="{68602EAB-E01A-4CAF-B8D1-10743106BF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20" r="1" b="1"/>
          <a:stretch/>
        </p:blipFill>
        <p:spPr>
          <a:xfrm>
            <a:off x="2653824" y="1945921"/>
            <a:ext cx="6769332" cy="2983054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4" name="Rectangle 3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8242" y="242228"/>
            <a:ext cx="2255716" cy="2030144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8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464CD0-2BA0-492B-A6E0-2805B0FA7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24" y="28936"/>
            <a:ext cx="10018713" cy="1752599"/>
          </a:xfrm>
        </p:spPr>
        <p:txBody>
          <a:bodyPr/>
          <a:lstStyle/>
          <a:p>
            <a:r>
              <a:rPr lang="en-US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SĂ NE REAMINTIM...</a:t>
            </a:r>
            <a:br>
              <a:rPr lang="en-US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</a:br>
            <a:r>
              <a:rPr lang="ro-RO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CARE ESTE </a:t>
            </a:r>
            <a:r>
              <a:rPr lang="en-US" b="1" dirty="0" smtClean="0"/>
              <a:t>STRUCTURA ACTIVULUI</a:t>
            </a:r>
            <a:r>
              <a:rPr lang="ro-RO" b="1" dirty="0" smtClean="0"/>
              <a:t>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03D0D3B-9B2C-4769-9FFA-389ED4D2B9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12425" y="2163791"/>
            <a:ext cx="3198527" cy="3124201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o" sz="2400" b="1" dirty="0">
                <a:ea typeface="+mn-lt"/>
                <a:cs typeface="+mn-lt"/>
              </a:rPr>
              <a:t>STRUCTURA ACTIVULUI DUPĂ NATURA BUNURILOR:</a:t>
            </a:r>
            <a:r>
              <a:rPr lang="en-US" sz="2400" dirty="0">
                <a:ea typeface="+mn-lt"/>
                <a:cs typeface="+mn-lt"/>
              </a:rPr>
              <a:t> </a:t>
            </a:r>
          </a:p>
          <a:p>
            <a:pPr>
              <a:buClr>
                <a:srgbClr val="8D1515"/>
              </a:buClr>
            </a:pPr>
            <a:r>
              <a:rPr lang="en-US" sz="2400" dirty="0">
                <a:ea typeface="+mn-lt"/>
                <a:cs typeface="+mn-lt"/>
              </a:rPr>
              <a:t>active </a:t>
            </a:r>
            <a:r>
              <a:rPr lang="en-US" sz="2400" dirty="0" err="1">
                <a:ea typeface="+mn-lt"/>
                <a:cs typeface="+mn-lt"/>
              </a:rPr>
              <a:t>imobilizate</a:t>
            </a:r>
            <a:r>
              <a:rPr lang="en-US" sz="2400" dirty="0">
                <a:ea typeface="+mn-lt"/>
                <a:cs typeface="+mn-lt"/>
              </a:rPr>
              <a:t>, </a:t>
            </a:r>
          </a:p>
          <a:p>
            <a:pPr>
              <a:buClr>
                <a:srgbClr val="8D1515"/>
              </a:buClr>
            </a:pPr>
            <a:r>
              <a:rPr lang="en-US" sz="2400" dirty="0">
                <a:ea typeface="+mn-lt"/>
                <a:cs typeface="+mn-lt"/>
              </a:rPr>
              <a:t>active </a:t>
            </a:r>
            <a:r>
              <a:rPr lang="en-US" sz="2400" dirty="0" err="1">
                <a:ea typeface="+mn-lt"/>
                <a:cs typeface="+mn-lt"/>
              </a:rPr>
              <a:t>circulante</a:t>
            </a:r>
            <a:r>
              <a:rPr lang="en-US" sz="2400" dirty="0">
                <a:ea typeface="+mn-lt"/>
                <a:cs typeface="+mn-lt"/>
              </a:rPr>
              <a:t> </a:t>
            </a:r>
          </a:p>
          <a:p>
            <a:pPr>
              <a:buClr>
                <a:srgbClr val="8D1515"/>
              </a:buClr>
            </a:pPr>
            <a:r>
              <a:rPr lang="en-US" sz="2400" dirty="0">
                <a:ea typeface="+mn-lt"/>
                <a:cs typeface="+mn-lt"/>
              </a:rPr>
              <a:t> </a:t>
            </a:r>
            <a:r>
              <a:rPr lang="en-US" sz="2400" err="1">
                <a:ea typeface="+mn-lt"/>
                <a:cs typeface="+mn-lt"/>
              </a:rPr>
              <a:t>cheltuieli</a:t>
            </a:r>
            <a:r>
              <a:rPr lang="en-US" sz="2400" dirty="0">
                <a:ea typeface="+mn-lt"/>
                <a:cs typeface="+mn-lt"/>
              </a:rPr>
              <a:t> in </a:t>
            </a:r>
            <a:r>
              <a:rPr lang="en-US" sz="2400" err="1">
                <a:ea typeface="+mn-lt"/>
                <a:cs typeface="+mn-lt"/>
              </a:rPr>
              <a:t>avans</a:t>
            </a:r>
            <a:endParaRPr lang="en-US" sz="240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B54BB181-8F00-45CC-93C3-D363F6B17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40196" y="1516812"/>
            <a:ext cx="6879128" cy="522329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o" b="1" dirty="0">
                <a:ea typeface="+mn-lt"/>
                <a:cs typeface="+mn-lt"/>
              </a:rPr>
              <a:t>1. </a:t>
            </a:r>
            <a:r>
              <a:rPr lang="ro" sz="2000" b="1" dirty="0">
                <a:ea typeface="+mn-lt"/>
                <a:cs typeface="+mn-lt"/>
              </a:rPr>
              <a:t>ACTIVE IMOBILIZATE</a:t>
            </a:r>
            <a:r>
              <a:rPr lang="ro" sz="2000" dirty="0">
                <a:ea typeface="+mn-lt"/>
                <a:cs typeface="+mn-lt"/>
              </a:rPr>
              <a:t>: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algn="just">
              <a:buClr>
                <a:srgbClr val="8D1515"/>
              </a:buClr>
            </a:pPr>
            <a:r>
              <a:rPr lang="ro" sz="2000" dirty="0">
                <a:ea typeface="+mn-lt"/>
                <a:cs typeface="+mn-lt"/>
              </a:rPr>
              <a:t>a) Imobilizări necorporale.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algn="just">
              <a:buClr>
                <a:srgbClr val="8D1515"/>
              </a:buClr>
            </a:pPr>
            <a:r>
              <a:rPr lang="ro" sz="2000" dirty="0">
                <a:ea typeface="+mn-lt"/>
                <a:cs typeface="+mn-lt"/>
              </a:rPr>
              <a:t>b) Imobilizări corporale.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algn="just">
              <a:buClr>
                <a:srgbClr val="8D1515"/>
              </a:buClr>
            </a:pPr>
            <a:r>
              <a:rPr lang="ro" sz="2000" dirty="0">
                <a:ea typeface="+mn-lt"/>
                <a:cs typeface="+mn-lt"/>
              </a:rPr>
              <a:t>c) Imobilizări financiare.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marL="0" indent="0" algn="just">
              <a:buClr>
                <a:srgbClr val="8D1515"/>
              </a:buClr>
              <a:buNone/>
            </a:pPr>
            <a:r>
              <a:rPr lang="ro" sz="2000" b="1" dirty="0">
                <a:ea typeface="+mn-lt"/>
                <a:cs typeface="+mn-lt"/>
              </a:rPr>
              <a:t>2. ACTIVE CIRCULANTE</a:t>
            </a:r>
            <a:r>
              <a:rPr lang="ro" sz="2000" dirty="0">
                <a:ea typeface="+mn-lt"/>
                <a:cs typeface="+mn-lt"/>
              </a:rPr>
              <a:t>: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algn="just">
              <a:buClr>
                <a:srgbClr val="8D1515"/>
              </a:buClr>
            </a:pPr>
            <a:r>
              <a:rPr lang="ro" sz="2000" dirty="0">
                <a:ea typeface="+mn-lt"/>
                <a:cs typeface="+mn-lt"/>
              </a:rPr>
              <a:t>a) Stocuri.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algn="just">
              <a:buClr>
                <a:srgbClr val="8D1515"/>
              </a:buClr>
            </a:pPr>
            <a:r>
              <a:rPr lang="ro" sz="2000" dirty="0">
                <a:ea typeface="+mn-lt"/>
                <a:cs typeface="+mn-lt"/>
              </a:rPr>
              <a:t>b) </a:t>
            </a:r>
            <a:r>
              <a:rPr lang="ro" sz="2000" dirty="0" err="1">
                <a:ea typeface="+mn-lt"/>
                <a:cs typeface="+mn-lt"/>
              </a:rPr>
              <a:t>Creanţe</a:t>
            </a:r>
            <a:r>
              <a:rPr lang="ro" sz="2000" dirty="0">
                <a:ea typeface="+mn-lt"/>
                <a:cs typeface="+mn-lt"/>
              </a:rPr>
              <a:t>.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algn="just">
              <a:buClr>
                <a:srgbClr val="8D1515"/>
              </a:buClr>
            </a:pPr>
            <a:r>
              <a:rPr lang="ro" sz="2000" dirty="0">
                <a:ea typeface="+mn-lt"/>
                <a:cs typeface="+mn-lt"/>
              </a:rPr>
              <a:t>c) </a:t>
            </a:r>
            <a:r>
              <a:rPr lang="ro" sz="2000" dirty="0" err="1">
                <a:ea typeface="+mn-lt"/>
                <a:cs typeface="+mn-lt"/>
              </a:rPr>
              <a:t>Investiţii</a:t>
            </a:r>
            <a:r>
              <a:rPr lang="ro" sz="2000" dirty="0">
                <a:ea typeface="+mn-lt"/>
                <a:cs typeface="+mn-lt"/>
              </a:rPr>
              <a:t> financiare pe termen scurt.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algn="just">
              <a:buClr>
                <a:srgbClr val="8D1515"/>
              </a:buClr>
            </a:pPr>
            <a:r>
              <a:rPr lang="ro" sz="2000" dirty="0">
                <a:ea typeface="+mn-lt"/>
                <a:cs typeface="+mn-lt"/>
              </a:rPr>
              <a:t>d) Casa </a:t>
            </a:r>
            <a:r>
              <a:rPr lang="ro" sz="2000" dirty="0" err="1">
                <a:ea typeface="+mn-lt"/>
                <a:cs typeface="+mn-lt"/>
              </a:rPr>
              <a:t>şi</a:t>
            </a:r>
            <a:r>
              <a:rPr lang="ro" sz="2000" dirty="0">
                <a:ea typeface="+mn-lt"/>
                <a:cs typeface="+mn-lt"/>
              </a:rPr>
              <a:t> conturi la bănci.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  <a:p>
            <a:pPr marL="0" indent="0" algn="just">
              <a:buClr>
                <a:srgbClr val="8D1515"/>
              </a:buClr>
              <a:buNone/>
            </a:pPr>
            <a:r>
              <a:rPr lang="ro" sz="2000" b="1" dirty="0">
                <a:ea typeface="+mn-lt"/>
                <a:cs typeface="+mn-lt"/>
              </a:rPr>
              <a:t>3. CHELTUIELI ÎN AVANS                      </a:t>
            </a:r>
            <a:endParaRPr lang="en-US" sz="2000" dirty="0"/>
          </a:p>
          <a:p>
            <a:pPr marL="0" indent="0">
              <a:buClr>
                <a:srgbClr val="8D1515"/>
              </a:buClr>
              <a:buNone/>
            </a:pPr>
            <a:r>
              <a:rPr lang="ro" sz="2000" dirty="0">
                <a:ea typeface="+mn-lt"/>
                <a:cs typeface="+mn-lt"/>
              </a:rPr>
              <a:t> 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7679" y="28936"/>
            <a:ext cx="2257425" cy="2028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6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02E2C5-EB7B-4A26-8FE5-E36AD3618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SĂ NE REAMINTIM...</a:t>
            </a:r>
            <a:br>
              <a:rPr lang="en-US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</a:br>
            <a:r>
              <a:rPr lang="en-US" b="1" dirty="0" smtClean="0"/>
              <a:t>ORDONAREA </a:t>
            </a:r>
            <a:r>
              <a:rPr lang="en-US" b="1" dirty="0"/>
              <a:t>ACTIVELOR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A6B0B6-E867-4D10-9779-280C0D663D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sz="3200" b="1" dirty="0" err="1">
                <a:ea typeface="+mn-lt"/>
                <a:cs typeface="+mn-lt"/>
              </a:rPr>
              <a:t>Activele</a:t>
            </a:r>
            <a:r>
              <a:rPr lang="en-US" sz="3200" b="1" dirty="0">
                <a:ea typeface="+mn-lt"/>
                <a:cs typeface="+mn-lt"/>
              </a:rPr>
              <a:t> se </a:t>
            </a:r>
            <a:r>
              <a:rPr lang="en-US" sz="3200" b="1" dirty="0" err="1">
                <a:ea typeface="+mn-lt"/>
                <a:cs typeface="+mn-lt"/>
              </a:rPr>
              <a:t>ordonează</a:t>
            </a:r>
            <a:r>
              <a:rPr lang="en-US" sz="3200" b="1" dirty="0">
                <a:ea typeface="+mn-lt"/>
                <a:cs typeface="+mn-lt"/>
              </a:rPr>
              <a:t>  </a:t>
            </a:r>
            <a:r>
              <a:rPr lang="en-US" sz="3200" b="1" dirty="0" err="1">
                <a:ea typeface="+mn-lt"/>
                <a:cs typeface="+mn-lt"/>
              </a:rPr>
              <a:t>în</a:t>
            </a:r>
            <a:r>
              <a:rPr lang="en-US" sz="3200" b="1" dirty="0">
                <a:ea typeface="+mn-lt"/>
                <a:cs typeface="+mn-lt"/>
              </a:rPr>
              <a:t> </a:t>
            </a:r>
            <a:r>
              <a:rPr lang="en-US" sz="3200" b="1" dirty="0" err="1">
                <a:ea typeface="+mn-lt"/>
                <a:cs typeface="+mn-lt"/>
              </a:rPr>
              <a:t>ordinea</a:t>
            </a:r>
            <a:r>
              <a:rPr lang="en-US" sz="3200" b="1" dirty="0">
                <a:ea typeface="+mn-lt"/>
                <a:cs typeface="+mn-lt"/>
              </a:rPr>
              <a:t> </a:t>
            </a:r>
            <a:r>
              <a:rPr lang="en-US" sz="3200" b="1" dirty="0" err="1">
                <a:ea typeface="+mn-lt"/>
                <a:cs typeface="+mn-lt"/>
              </a:rPr>
              <a:t>crescătoare</a:t>
            </a:r>
            <a:r>
              <a:rPr lang="en-US" sz="3200" b="1" dirty="0">
                <a:ea typeface="+mn-lt"/>
                <a:cs typeface="+mn-lt"/>
              </a:rPr>
              <a:t> a </a:t>
            </a:r>
            <a:r>
              <a:rPr lang="en-US" sz="3200" b="1" dirty="0" err="1">
                <a:ea typeface="+mn-lt"/>
                <a:cs typeface="+mn-lt"/>
              </a:rPr>
              <a:t>gradului</a:t>
            </a:r>
            <a:r>
              <a:rPr lang="en-US" sz="3200" b="1" dirty="0">
                <a:ea typeface="+mn-lt"/>
                <a:cs typeface="+mn-lt"/>
              </a:rPr>
              <a:t> de </a:t>
            </a:r>
            <a:r>
              <a:rPr lang="en-US" sz="3200" b="1" dirty="0" err="1">
                <a:ea typeface="+mn-lt"/>
                <a:cs typeface="+mn-lt"/>
              </a:rPr>
              <a:t>lichiditate</a:t>
            </a:r>
            <a:r>
              <a:rPr lang="en-US" sz="3200" b="1" dirty="0">
                <a:ea typeface="+mn-lt"/>
                <a:cs typeface="+mn-lt"/>
              </a:rPr>
              <a:t> al </a:t>
            </a:r>
            <a:r>
              <a:rPr lang="en-US" sz="3200" b="1" dirty="0" err="1">
                <a:ea typeface="+mn-lt"/>
                <a:cs typeface="+mn-lt"/>
              </a:rPr>
              <a:t>bunurilor</a:t>
            </a:r>
            <a:endParaRPr lang="en-US" sz="32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0284976-9CDC-4CA5-99C5-A5AD3B8BF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7967" y="2681377"/>
            <a:ext cx="5297622" cy="31242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pPr algn="ctr"/>
            <a:r>
              <a:rPr lang="en-US" sz="3200" b="1" dirty="0" err="1"/>
              <a:t>Gradul</a:t>
            </a:r>
            <a:r>
              <a:rPr lang="en-US" sz="3200" b="1" dirty="0">
                <a:ea typeface="+mn-lt"/>
                <a:cs typeface="+mn-lt"/>
              </a:rPr>
              <a:t> de </a:t>
            </a:r>
            <a:r>
              <a:rPr lang="en-US" sz="3200" b="1" dirty="0" err="1">
                <a:ea typeface="+mn-lt"/>
                <a:cs typeface="+mn-lt"/>
              </a:rPr>
              <a:t>lichiditate</a:t>
            </a:r>
            <a:r>
              <a:rPr lang="en-US" sz="3200" b="1" dirty="0">
                <a:ea typeface="+mn-lt"/>
                <a:cs typeface="+mn-lt"/>
              </a:rPr>
              <a:t>= </a:t>
            </a:r>
            <a:r>
              <a:rPr lang="en-US" sz="3200" b="1" dirty="0" err="1">
                <a:ea typeface="+mn-lt"/>
                <a:cs typeface="+mn-lt"/>
              </a:rPr>
              <a:t>capacitatea</a:t>
            </a:r>
            <a:r>
              <a:rPr lang="en-US" sz="3200" b="1" dirty="0">
                <a:ea typeface="+mn-lt"/>
                <a:cs typeface="+mn-lt"/>
              </a:rPr>
              <a:t>  cu care un element de </a:t>
            </a:r>
            <a:r>
              <a:rPr lang="en-US" sz="3200" b="1" dirty="0" err="1">
                <a:ea typeface="+mn-lt"/>
                <a:cs typeface="+mn-lt"/>
              </a:rPr>
              <a:t>activ</a:t>
            </a:r>
            <a:r>
              <a:rPr lang="en-US" sz="3200" b="1" dirty="0">
                <a:ea typeface="+mn-lt"/>
                <a:cs typeface="+mn-lt"/>
              </a:rPr>
              <a:t> </a:t>
            </a:r>
            <a:r>
              <a:rPr lang="en-US" sz="3200" b="1" dirty="0" err="1">
                <a:ea typeface="+mn-lt"/>
                <a:cs typeface="+mn-lt"/>
              </a:rPr>
              <a:t>poate</a:t>
            </a:r>
            <a:r>
              <a:rPr lang="en-US" sz="3200" b="1" dirty="0">
                <a:ea typeface="+mn-lt"/>
                <a:cs typeface="+mn-lt"/>
              </a:rPr>
              <a:t> fi rapid </a:t>
            </a:r>
            <a:r>
              <a:rPr lang="en-US" sz="3200" b="1" dirty="0" err="1">
                <a:ea typeface="+mn-lt"/>
                <a:cs typeface="+mn-lt"/>
              </a:rPr>
              <a:t>vândut</a:t>
            </a:r>
            <a:r>
              <a:rPr lang="en-US" sz="3200" b="1" dirty="0">
                <a:ea typeface="+mn-lt"/>
                <a:cs typeface="+mn-lt"/>
              </a:rPr>
              <a:t> pe </a:t>
            </a:r>
            <a:r>
              <a:rPr lang="en-US" sz="3200" b="1" dirty="0" err="1">
                <a:ea typeface="+mn-lt"/>
                <a:cs typeface="+mn-lt"/>
              </a:rPr>
              <a:t>piață</a:t>
            </a:r>
            <a:r>
              <a:rPr lang="en-US" sz="3200" b="1" dirty="0">
                <a:ea typeface="+mn-lt"/>
                <a:cs typeface="+mn-lt"/>
              </a:rPr>
              <a:t> </a:t>
            </a:r>
            <a:r>
              <a:rPr lang="en-US" sz="3200" b="1" dirty="0" err="1">
                <a:ea typeface="+mn-lt"/>
                <a:cs typeface="+mn-lt"/>
              </a:rPr>
              <a:t>și</a:t>
            </a:r>
            <a:r>
              <a:rPr lang="en-US" sz="3200" b="1" dirty="0">
                <a:ea typeface="+mn-lt"/>
                <a:cs typeface="+mn-lt"/>
              </a:rPr>
              <a:t> </a:t>
            </a:r>
            <a:r>
              <a:rPr lang="en-US" sz="3200" b="1" dirty="0" err="1">
                <a:ea typeface="+mn-lt"/>
                <a:cs typeface="+mn-lt"/>
              </a:rPr>
              <a:t>transformat</a:t>
            </a:r>
            <a:r>
              <a:rPr lang="en-US" sz="3200" b="1" dirty="0">
                <a:ea typeface="+mn-lt"/>
                <a:cs typeface="+mn-lt"/>
              </a:rPr>
              <a:t> </a:t>
            </a:r>
            <a:r>
              <a:rPr lang="en-US" sz="3200" b="1" dirty="0" err="1">
                <a:ea typeface="+mn-lt"/>
                <a:cs typeface="+mn-lt"/>
              </a:rPr>
              <a:t>în</a:t>
            </a:r>
            <a:r>
              <a:rPr lang="en-US" sz="3200" b="1" dirty="0">
                <a:ea typeface="+mn-lt"/>
                <a:cs typeface="+mn-lt"/>
              </a:rPr>
              <a:t> </a:t>
            </a:r>
            <a:r>
              <a:rPr lang="en-US" sz="3200" b="1" dirty="0" err="1">
                <a:ea typeface="+mn-lt"/>
                <a:cs typeface="+mn-lt"/>
              </a:rPr>
              <a:t>bani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942" y="204128"/>
            <a:ext cx="2255716" cy="203014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xmlns="" id="{103AE710-7D3C-454B-82CF-49B0093E98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039CC2B4-028D-4241-812D-86DEFC665C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278CBD-F648-4E92-8466-C32EF538E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962" y="1485900"/>
            <a:ext cx="2639962" cy="51054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SĂ NE REAMINTIM</a:t>
            </a:r>
            <a:r>
              <a:rPr lang="en-US" sz="3200" b="1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..</a:t>
            </a:r>
            <a:r>
              <a:rPr lang="en-US" sz="32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/>
            </a:r>
            <a:br>
              <a:rPr lang="en-US" sz="32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FFFFFF"/>
                </a:solidFill>
              </a:rPr>
              <a:t> </a:t>
            </a:r>
            <a:r>
              <a:rPr lang="en-US" sz="3100" b="1" dirty="0">
                <a:solidFill>
                  <a:srgbClr val="FFFFFF"/>
                </a:solidFill>
              </a:rPr>
              <a:t>CE SUNT </a:t>
            </a:r>
            <a:br>
              <a:rPr lang="en-US" sz="3100" b="1" dirty="0">
                <a:solidFill>
                  <a:srgbClr val="FFFFFF"/>
                </a:solidFill>
              </a:rPr>
            </a:br>
            <a:r>
              <a:rPr lang="en-US" sz="3100" b="1" dirty="0">
                <a:solidFill>
                  <a:srgbClr val="FFFFFF"/>
                </a:solidFill>
              </a:rPr>
              <a:t>ACTIVELE IMOBILIZATE SAU FIXE ?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A13242B-E02E-4DE0-859A-2A46B775FB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xmlns="" id="{5ACFC104-86F4-4D49-B858-F1CA033539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xmlns="" id="{80627160-C0E1-4BB7-AA86-D39CB7E794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xmlns="" id="{F9C4CF4B-A323-44D9-9FEE-90EFE1D065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xmlns="" id="{13E2B3A4-22DB-49DD-A716-388DEC5F87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xmlns="" id="{337CB09C-5543-4330-8C3D-354519D8D4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xmlns="" id="{F54B39E1-DFCE-43D0-80F5-D9256E47DF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30" name="Content Placeholder 12">
            <a:extLst>
              <a:ext uri="{FF2B5EF4-FFF2-40B4-BE49-F238E27FC236}">
                <a16:creationId xmlns:a16="http://schemas.microsoft.com/office/drawing/2014/main" xmlns="" id="{F6FC3B30-494A-4768-B3E9-D351E8CBA57B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2261812" cy="203624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prof. Dana Luiza Cioara, Colegiul Economic ~Emanuil Gojdu~Hunedoara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96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84036FF9-87DD-4353-B2F0-489C22FD66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DA12A9-D0DB-4E9A-91F9-187FD55F97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5115" y="217862"/>
            <a:ext cx="4252036" cy="888809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o-RO" sz="2800" b="1" dirty="0" smtClean="0"/>
              <a:t> NE REAMINTIM </a:t>
            </a:r>
            <a:r>
              <a:rPr lang="en-US" sz="2800" b="1" dirty="0" smtClean="0"/>
              <a:t>CARE </a:t>
            </a:r>
            <a:r>
              <a:rPr lang="en-US" sz="2800" b="1" dirty="0"/>
              <a:t>SUNT TIPURILE DE ACTIVE IMOBILIZATE ?</a:t>
            </a: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98D8485-B82C-4575-B0A3-78C1B2CDE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5347" y="1548341"/>
            <a:ext cx="4093884" cy="4187385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it" sz="1100" dirty="0">
                <a:ea typeface="+mn-lt"/>
                <a:cs typeface="+mn-lt"/>
              </a:rPr>
              <a:t>      </a:t>
            </a:r>
            <a:r>
              <a:rPr lang="it" sz="2400" b="1" dirty="0">
                <a:ea typeface="+mn-lt"/>
                <a:cs typeface="+mn-lt"/>
              </a:rPr>
              <a:t> </a:t>
            </a:r>
            <a:r>
              <a:rPr lang="es-PY" sz="2400" b="1" dirty="0" err="1">
                <a:ea typeface="+mn-lt"/>
                <a:cs typeface="+mn-lt"/>
              </a:rPr>
              <a:t>În</a:t>
            </a:r>
            <a:r>
              <a:rPr lang="es-PY" sz="2400" b="1" dirty="0">
                <a:ea typeface="+mn-lt"/>
                <a:cs typeface="+mn-lt"/>
              </a:rPr>
              <a:t> </a:t>
            </a:r>
            <a:r>
              <a:rPr lang="es-PY" sz="2400" b="1" dirty="0" err="1">
                <a:ea typeface="+mn-lt"/>
                <a:cs typeface="+mn-lt"/>
              </a:rPr>
              <a:t>funcţie</a:t>
            </a:r>
            <a:r>
              <a:rPr lang="es-PY" sz="2400" b="1" dirty="0">
                <a:ea typeface="+mn-lt"/>
                <a:cs typeface="+mn-lt"/>
              </a:rPr>
              <a:t> de natura </a:t>
            </a:r>
            <a:r>
              <a:rPr lang="es-PY" sz="2400" b="1" dirty="0" err="1">
                <a:ea typeface="+mn-lt"/>
                <a:cs typeface="+mn-lt"/>
              </a:rPr>
              <a:t>lor</a:t>
            </a:r>
            <a:r>
              <a:rPr lang="es-PY" sz="2400" b="1" dirty="0">
                <a:ea typeface="+mn-lt"/>
                <a:cs typeface="+mn-lt"/>
              </a:rPr>
              <a:t> </a:t>
            </a:r>
            <a:r>
              <a:rPr lang="es-PY" sz="2400" b="1" dirty="0" err="1">
                <a:ea typeface="+mn-lt"/>
                <a:cs typeface="+mn-lt"/>
              </a:rPr>
              <a:t>activele</a:t>
            </a:r>
            <a:r>
              <a:rPr lang="es-PY" sz="2400" b="1" dirty="0">
                <a:ea typeface="+mn-lt"/>
                <a:cs typeface="+mn-lt"/>
              </a:rPr>
              <a:t> </a:t>
            </a:r>
            <a:r>
              <a:rPr lang="es-PY" sz="2400" b="1" dirty="0" err="1">
                <a:ea typeface="+mn-lt"/>
                <a:cs typeface="+mn-lt"/>
              </a:rPr>
              <a:t>imobilizate</a:t>
            </a:r>
            <a:r>
              <a:rPr lang="es-PY" sz="2400" b="1" dirty="0">
                <a:ea typeface="+mn-lt"/>
                <a:cs typeface="+mn-lt"/>
              </a:rPr>
              <a:t> </a:t>
            </a:r>
            <a:r>
              <a:rPr lang="ro-RO" sz="2400" b="1" dirty="0" smtClean="0">
                <a:ea typeface="+mn-lt"/>
                <a:cs typeface="+mn-lt"/>
              </a:rPr>
              <a:t>sunt</a:t>
            </a:r>
            <a:r>
              <a:rPr lang="es-PY" sz="2400" b="1" dirty="0" smtClean="0">
                <a:ea typeface="+mn-lt"/>
                <a:cs typeface="+mn-lt"/>
              </a:rPr>
              <a:t>:</a:t>
            </a:r>
            <a:r>
              <a:rPr lang="en-US" sz="2400" b="1" dirty="0">
                <a:ea typeface="+mn-lt"/>
                <a:cs typeface="+mn-lt"/>
              </a:rPr>
              <a:t> </a:t>
            </a:r>
            <a:endParaRPr lang="en-US" sz="2400" b="1" dirty="0"/>
          </a:p>
          <a:p>
            <a:pPr marL="285750" indent="-285750" algn="ctr">
              <a:lnSpc>
                <a:spcPct val="90000"/>
              </a:lnSpc>
              <a:buChar char="•"/>
            </a:pPr>
            <a:endParaRPr lang="fr" sz="2400" dirty="0">
              <a:ea typeface="+mn-lt"/>
              <a:cs typeface="+mn-lt"/>
            </a:endParaRPr>
          </a:p>
          <a:p>
            <a:pPr algn="ctr">
              <a:lnSpc>
                <a:spcPct val="90000"/>
              </a:lnSpc>
              <a:buClr>
                <a:srgbClr val="8D1515"/>
              </a:buClr>
            </a:pPr>
            <a:r>
              <a:rPr lang="fr" sz="2400" b="1" dirty="0">
                <a:solidFill>
                  <a:srgbClr val="FF0000"/>
                </a:solidFill>
                <a:ea typeface="+mn-lt"/>
                <a:cs typeface="+mn-lt"/>
              </a:rPr>
              <a:t>A. IMOBILIZĂRI NECORPORALE (</a:t>
            </a:r>
            <a:r>
              <a:rPr lang="fr" sz="2400" b="1" dirty="0" err="1">
                <a:solidFill>
                  <a:srgbClr val="FF0000"/>
                </a:solidFill>
                <a:ea typeface="+mn-lt"/>
                <a:cs typeface="+mn-lt"/>
              </a:rPr>
              <a:t>investiţii</a:t>
            </a:r>
            <a:r>
              <a:rPr lang="fr" sz="2400" b="1" dirty="0">
                <a:solidFill>
                  <a:srgbClr val="FF0000"/>
                </a:solidFill>
                <a:ea typeface="+mn-lt"/>
                <a:cs typeface="+mn-lt"/>
              </a:rPr>
              <a:t> de </a:t>
            </a:r>
            <a:r>
              <a:rPr lang="fr" sz="2400" b="1" dirty="0" err="1">
                <a:solidFill>
                  <a:srgbClr val="FF0000"/>
                </a:solidFill>
                <a:ea typeface="+mn-lt"/>
                <a:cs typeface="+mn-lt"/>
              </a:rPr>
              <a:t>potenţial</a:t>
            </a:r>
            <a:r>
              <a:rPr lang="fr" sz="2400" b="1" dirty="0">
                <a:solidFill>
                  <a:srgbClr val="FF0000"/>
                </a:solidFill>
                <a:ea typeface="+mn-lt"/>
                <a:cs typeface="+mn-lt"/>
              </a:rPr>
              <a:t>) ;</a:t>
            </a:r>
            <a:endParaRPr lang="en-US" sz="2400" b="1" dirty="0">
              <a:solidFill>
                <a:srgbClr val="FF00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B. IMOBILIZĂRI CORPORALE (</a:t>
            </a:r>
            <a:r>
              <a:rPr lang="en-US" sz="2400" b="1" dirty="0" err="1">
                <a:solidFill>
                  <a:srgbClr val="FF0000"/>
                </a:solidFill>
                <a:ea typeface="+mn-lt"/>
                <a:cs typeface="+mn-lt"/>
              </a:rPr>
              <a:t>investiţii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ea typeface="+mn-lt"/>
                <a:cs typeface="+mn-lt"/>
              </a:rPr>
              <a:t>materiale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) ;</a:t>
            </a:r>
            <a:endParaRPr lang="en-US" sz="2400" dirty="0">
              <a:solidFill>
                <a:srgbClr val="000000"/>
              </a:solidFill>
              <a:ea typeface="+mn-lt"/>
              <a:cs typeface="+mn-lt"/>
            </a:endParaRPr>
          </a:p>
          <a:p>
            <a:pPr algn="ctr">
              <a:lnSpc>
                <a:spcPct val="90000"/>
              </a:lnSpc>
            </a:pPr>
            <a:r>
              <a:rPr lang="fr" sz="2400" b="1" dirty="0">
                <a:solidFill>
                  <a:srgbClr val="FF0000"/>
                </a:solidFill>
                <a:ea typeface="+mn-lt"/>
                <a:cs typeface="+mn-lt"/>
              </a:rPr>
              <a:t>C. IMOBILIZĂRI FINANCIARE (</a:t>
            </a:r>
            <a:r>
              <a:rPr lang="fr" sz="2400" b="1" dirty="0" err="1">
                <a:solidFill>
                  <a:srgbClr val="FF0000"/>
                </a:solidFill>
                <a:ea typeface="+mn-lt"/>
                <a:cs typeface="+mn-lt"/>
              </a:rPr>
              <a:t>investiţii</a:t>
            </a:r>
            <a:r>
              <a:rPr lang="fr" sz="2400" b="1" dirty="0">
                <a:solidFill>
                  <a:srgbClr val="FF0000"/>
                </a:solidFill>
                <a:ea typeface="+mn-lt"/>
                <a:cs typeface="+mn-lt"/>
              </a:rPr>
              <a:t> de </a:t>
            </a:r>
            <a:r>
              <a:rPr lang="fr" sz="2400" b="1" dirty="0" err="1">
                <a:solidFill>
                  <a:srgbClr val="FF0000"/>
                </a:solidFill>
                <a:ea typeface="+mn-lt"/>
                <a:cs typeface="+mn-lt"/>
              </a:rPr>
              <a:t>portofoliu</a:t>
            </a:r>
            <a:r>
              <a:rPr lang="fr" sz="2400" b="1" dirty="0">
                <a:solidFill>
                  <a:srgbClr val="FF0000"/>
                </a:solidFill>
                <a:ea typeface="+mn-lt"/>
                <a:cs typeface="+mn-lt"/>
              </a:rPr>
              <a:t>)</a:t>
            </a:r>
            <a:r>
              <a:rPr lang="fr" sz="2400" dirty="0">
                <a:ea typeface="+mn-lt"/>
                <a:cs typeface="+mn-lt"/>
              </a:rPr>
              <a:t>.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11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04E07E5-1F56-421C-8C94-997C1C4687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2DFE285C-9557-40E8-A605-6B1D892AB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631B8C5C-DAD6-40EA-A047-258B2864F2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25">
              <a:extLst>
                <a:ext uri="{FF2B5EF4-FFF2-40B4-BE49-F238E27FC236}">
                  <a16:creationId xmlns:a16="http://schemas.microsoft.com/office/drawing/2014/main" xmlns="" id="{B3B8CF04-FBFF-4E4B-AFF7-F08823A535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26">
              <a:extLst>
                <a:ext uri="{FF2B5EF4-FFF2-40B4-BE49-F238E27FC236}">
                  <a16:creationId xmlns:a16="http://schemas.microsoft.com/office/drawing/2014/main" xmlns="" id="{94FA41BA-3E89-4178-9DC5-7964323B10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27">
              <a:extLst>
                <a:ext uri="{FF2B5EF4-FFF2-40B4-BE49-F238E27FC236}">
                  <a16:creationId xmlns:a16="http://schemas.microsoft.com/office/drawing/2014/main" xmlns="" id="{AE921036-12D7-4BCA-87D0-9B7E8B347D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28">
              <a:extLst>
                <a:ext uri="{FF2B5EF4-FFF2-40B4-BE49-F238E27FC236}">
                  <a16:creationId xmlns:a16="http://schemas.microsoft.com/office/drawing/2014/main" xmlns="" id="{90552932-5D46-4AEB-BFEF-98EDCAAF4F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9" name="Rounded Rectangle 16">
            <a:extLst>
              <a:ext uri="{FF2B5EF4-FFF2-40B4-BE49-F238E27FC236}">
                <a16:creationId xmlns:a16="http://schemas.microsoft.com/office/drawing/2014/main" xmlns="" id="{1879D665-78DD-41CB-B632-09A8CCAA99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3952E5F4-C928-41D7-9CA3-FBF2D0493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550" y="1548341"/>
            <a:ext cx="6202778" cy="347355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6638" y="-289630"/>
            <a:ext cx="2261812" cy="20362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xmlns="" id="{103AE710-7D3C-454B-82CF-49B0093E98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039CC2B4-028D-4241-812D-86DEFC665C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278CBD-F648-4E92-8466-C32EF538E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961" y="1485900"/>
            <a:ext cx="2782611" cy="5105400"/>
          </a:xfrm>
        </p:spPr>
        <p:txBody>
          <a:bodyPr>
            <a:normAutofit/>
          </a:bodyPr>
          <a:lstStyle/>
          <a:p>
            <a:r>
              <a:rPr lang="en-US" sz="32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/>
            </a:r>
            <a:br>
              <a:rPr lang="en-US" sz="32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</a:br>
            <a:r>
              <a:rPr lang="ro-RO" sz="3200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sz="3100" dirty="0">
                <a:solidFill>
                  <a:schemeClr val="bg1"/>
                </a:solidFill>
              </a:rPr>
              <a:t> </a:t>
            </a:r>
            <a:r>
              <a:rPr lang="en-US" sz="3100" b="1" dirty="0">
                <a:solidFill>
                  <a:schemeClr val="bg1"/>
                </a:solidFill>
              </a:rPr>
              <a:t>CE SUNT </a:t>
            </a:r>
            <a:br>
              <a:rPr lang="en-US" sz="3100" b="1" dirty="0">
                <a:solidFill>
                  <a:schemeClr val="bg1"/>
                </a:solidFill>
              </a:rPr>
            </a:br>
            <a:r>
              <a:rPr lang="en-US" sz="3100" b="1" dirty="0">
                <a:solidFill>
                  <a:schemeClr val="bg1"/>
                </a:solidFill>
              </a:rPr>
              <a:t>ACTIVELE </a:t>
            </a:r>
            <a:r>
              <a:rPr lang="ro-RO" sz="3100" b="1" dirty="0" smtClean="0">
                <a:solidFill>
                  <a:schemeClr val="bg1"/>
                </a:solidFill>
              </a:rPr>
              <a:t>CIRCULANTE</a:t>
            </a:r>
            <a:r>
              <a:rPr lang="en-US" sz="3100" b="1" dirty="0" smtClean="0">
                <a:solidFill>
                  <a:schemeClr val="bg1"/>
                </a:solidFill>
              </a:rPr>
              <a:t>?</a:t>
            </a:r>
            <a:endParaRPr lang="en-US" sz="3100" b="1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A13242B-E02E-4DE0-859A-2A46B775FB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xmlns="" id="{5ACFC104-86F4-4D49-B858-F1CA033539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xmlns="" id="{80627160-C0E1-4BB7-AA86-D39CB7E794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xmlns="" id="{F9C4CF4B-A323-44D9-9FEE-90EFE1D065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xmlns="" id="{13E2B3A4-22DB-49DD-A716-388DEC5F87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xmlns="" id="{337CB09C-5543-4330-8C3D-354519D8D4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xmlns="" id="{F54B39E1-DFCE-43D0-80F5-D9256E47DF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30" name="Content Placeholder 12">
            <a:extLst>
              <a:ext uri="{FF2B5EF4-FFF2-40B4-BE49-F238E27FC236}">
                <a16:creationId xmlns:a16="http://schemas.microsoft.com/office/drawing/2014/main" xmlns="" id="{F6FC3B30-494A-4768-B3E9-D351E8CBA5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191233"/>
              </p:ext>
            </p:extLst>
          </p:nvPr>
        </p:nvGraphicFramePr>
        <p:xfrm>
          <a:off x="5010150" y="685800"/>
          <a:ext cx="6492875" cy="5626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446" y="685800"/>
            <a:ext cx="2124075" cy="21526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1" y="307976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ro-RO" b="1" dirty="0" smtClean="0"/>
              <a:t> </a:t>
            </a:r>
            <a:r>
              <a:rPr lang="ro-RO" sz="3100" b="1" dirty="0" smtClean="0"/>
              <a:t>HAIDEȚI SĂ COMPARĂM</a:t>
            </a:r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sz="3100" b="1" i="1" dirty="0" smtClean="0"/>
              <a:t>CARACTERISTICILE ACTIVELOR IMOBILIZATE </a:t>
            </a:r>
            <a:br>
              <a:rPr lang="ro-RO" sz="3100" b="1" i="1" dirty="0" smtClean="0"/>
            </a:br>
            <a:r>
              <a:rPr lang="ro-RO" sz="3100" b="1" i="1" dirty="0" smtClean="0"/>
              <a:t>CU ACTIVELE CIRCULANTE</a:t>
            </a:r>
            <a:br>
              <a:rPr lang="ro-RO" sz="3100" b="1" i="1" dirty="0" smtClean="0"/>
            </a:br>
            <a:r>
              <a:rPr lang="ro-RO" sz="3100" b="1" i="1" dirty="0" smtClean="0"/>
              <a:t>ACTIVELOR IMOBILIZATE CU CELE ALE</a:t>
            </a:r>
            <a:br>
              <a:rPr lang="ro-RO" sz="3100" b="1" i="1" dirty="0" smtClean="0"/>
            </a:br>
            <a:r>
              <a:rPr lang="ro-RO" sz="3100" b="1" i="1" dirty="0" smtClean="0"/>
              <a:t> ACTIVELOR  CIRCULANTE</a:t>
            </a:r>
            <a:endParaRPr lang="en-GB" sz="3100" b="1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3281379"/>
              </p:ext>
            </p:extLst>
          </p:nvPr>
        </p:nvGraphicFramePr>
        <p:xfrm>
          <a:off x="1166813" y="1478280"/>
          <a:ext cx="9983787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5151"/>
                <a:gridCol w="4978636"/>
              </a:tblGrid>
              <a:tr h="331918">
                <a:tc>
                  <a:txBody>
                    <a:bodyPr/>
                    <a:lstStyle/>
                    <a:p>
                      <a:r>
                        <a:rPr lang="ro-RO" dirty="0" smtClean="0"/>
                        <a:t>CARACTERISTICILE</a:t>
                      </a:r>
                      <a:r>
                        <a:rPr lang="ro-RO" baseline="0" dirty="0" smtClean="0"/>
                        <a:t> ACTIVELOR IMOBILIZATE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CARACTERISTICILE</a:t>
                      </a:r>
                      <a:r>
                        <a:rPr lang="ro-RO" baseline="0" dirty="0" smtClean="0"/>
                        <a:t> ACTIVELOR CIRCULANTE</a:t>
                      </a:r>
                      <a:endParaRPr lang="en-GB" dirty="0"/>
                    </a:p>
                  </a:txBody>
                  <a:tcPr/>
                </a:tc>
              </a:tr>
              <a:tr h="4781549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o-RO" dirty="0" smtClean="0"/>
                        <a:t>Bunuri cu  lichiditate mică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o-RO" dirty="0" smtClean="0"/>
                        <a:t> Bunuri cu durată de folosinţă mare în activitatea intreprinderii (mai mare de 1 an de zile)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o-RO" dirty="0" smtClean="0"/>
                        <a:t>Bunuri care nu se consumă la prima utilizare 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dirty="0" smtClean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  <a:defRPr/>
                      </a:pPr>
                      <a:r>
                        <a:rPr lang="ro-RO" dirty="0" smtClean="0"/>
                        <a:t>Bunuricare </a:t>
                      </a:r>
                      <a:r>
                        <a:rPr lang="it-IT" dirty="0" smtClean="0"/>
                        <a:t>participă la mai multe circuite economice</a:t>
                      </a:r>
                      <a:endParaRPr lang="ro-RO" dirty="0" smtClean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  <a:defRPr/>
                      </a:pPr>
                      <a:r>
                        <a:rPr lang="ro-RO" dirty="0" smtClean="0"/>
                        <a:t>Bunuri care </a:t>
                      </a:r>
                      <a:r>
                        <a:rPr lang="it-IT" dirty="0" smtClean="0"/>
                        <a:t>îşi transmit treptat valoarea asupra produselor nou obţinute recuperându-şi valoarea prin amortizare (în general) şi din provizioane (accidental);</a:t>
                      </a:r>
                      <a:r>
                        <a:rPr lang="en-US" dirty="0" smtClean="0"/>
                        <a:t> 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ro-RO" dirty="0" smtClean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dirty="0" smtClean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o-RO" dirty="0" smtClean="0"/>
                        <a:t>Bunuri cu lichiditate mare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o-RO" dirty="0" smtClean="0"/>
                        <a:t>Bunuri care </a:t>
                      </a:r>
                      <a:r>
                        <a:rPr lang="it-IT" dirty="0" smtClean="0"/>
                        <a:t>rămân în unitate pe o perioadă  mai mică de un an</a:t>
                      </a:r>
                      <a:endParaRPr lang="ro-RO" dirty="0" smtClean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o-RO" dirty="0" smtClean="0"/>
                        <a:t>Bunuri care se consumă la prima utilizare (</a:t>
                      </a:r>
                      <a:r>
                        <a:rPr lang="fr-FR" dirty="0" smtClean="0"/>
                        <a:t>se </a:t>
                      </a:r>
                      <a:r>
                        <a:rPr lang="fr-FR" dirty="0" err="1" smtClean="0"/>
                        <a:t>consumă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şi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îşi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recuperează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valoarea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dintr</a:t>
                      </a:r>
                      <a:r>
                        <a:rPr lang="fr-FR" dirty="0" smtClean="0"/>
                        <a:t>-o </a:t>
                      </a:r>
                      <a:r>
                        <a:rPr lang="fr-FR" dirty="0" err="1" smtClean="0"/>
                        <a:t>singură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participare</a:t>
                      </a:r>
                      <a:r>
                        <a:rPr lang="fr-FR" dirty="0" smtClean="0"/>
                        <a:t> la </a:t>
                      </a:r>
                      <a:r>
                        <a:rPr lang="fr-FR" dirty="0" err="1" smtClean="0"/>
                        <a:t>circuitul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economic</a:t>
                      </a:r>
                      <a:r>
                        <a:rPr lang="fr-FR" dirty="0" smtClean="0"/>
                        <a:t> </a:t>
                      </a:r>
                      <a:r>
                        <a:rPr lang="ro-RO" dirty="0" smtClean="0"/>
                        <a:t>) 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o-RO" dirty="0" smtClean="0"/>
                        <a:t> Bunuri care </a:t>
                      </a:r>
                      <a:r>
                        <a:rPr lang="it-IT" dirty="0" smtClean="0"/>
                        <a:t>participă la un singur ciclu economic;</a:t>
                      </a:r>
                      <a:r>
                        <a:rPr lang="en-US" dirty="0" smtClean="0"/>
                        <a:t> </a:t>
                      </a:r>
                      <a:endParaRPr lang="ro-RO" dirty="0" smtClean="0"/>
                    </a:p>
                    <a:p>
                      <a:pPr lvl="0"/>
                      <a:r>
                        <a:rPr lang="ro-RO" dirty="0" smtClean="0"/>
                        <a:t>5.     Bunuri care </a:t>
                      </a:r>
                      <a:r>
                        <a:rPr lang="fr-FR" dirty="0" err="1" smtClean="0"/>
                        <a:t>îşi</a:t>
                      </a:r>
                      <a:r>
                        <a:rPr lang="fr-FR" dirty="0" smtClean="0"/>
                        <a:t> transmit </a:t>
                      </a:r>
                      <a:r>
                        <a:rPr lang="fr-FR" dirty="0" err="1" smtClean="0"/>
                        <a:t>integral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valoarea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asupra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noului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produs</a:t>
                      </a:r>
                      <a:r>
                        <a:rPr lang="fr-FR" dirty="0" smtClean="0"/>
                        <a:t>;</a:t>
                      </a:r>
                      <a:endParaRPr lang="en-US" dirty="0" smtClean="0"/>
                    </a:p>
                    <a:p>
                      <a:pPr lvl="0"/>
                      <a:r>
                        <a:rPr lang="ro-RO" dirty="0" smtClean="0"/>
                        <a:t>6.      Bunuri care </a:t>
                      </a:r>
                      <a:r>
                        <a:rPr lang="fr-FR" dirty="0" smtClean="0"/>
                        <a:t>se </a:t>
                      </a:r>
                      <a:r>
                        <a:rPr lang="fr-FR" dirty="0" err="1" smtClean="0"/>
                        <a:t>află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într</a:t>
                      </a:r>
                      <a:r>
                        <a:rPr lang="fr-FR" dirty="0" smtClean="0"/>
                        <a:t>-o </a:t>
                      </a:r>
                      <a:r>
                        <a:rPr lang="fr-FR" dirty="0" err="1" smtClean="0"/>
                        <a:t>continuă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mişcare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valorică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şi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îşi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modifică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în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permanenţă</a:t>
                      </a:r>
                      <a:r>
                        <a:rPr lang="fr-FR" dirty="0" smtClean="0"/>
                        <a:t> forma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212" y="1"/>
            <a:ext cx="2241787" cy="147828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prof. Dana Luiza Cioara, Colegiul Economic ~Emanuil Gojdu~Hunedoara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90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1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1058</Words>
  <Application>Microsoft Office PowerPoint</Application>
  <PresentationFormat>Widescreen</PresentationFormat>
  <Paragraphs>150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Corbel</vt:lpstr>
      <vt:lpstr>Times New Roman</vt:lpstr>
      <vt:lpstr>Univers</vt:lpstr>
      <vt:lpstr>Wingdings</vt:lpstr>
      <vt:lpstr>Parallax</vt:lpstr>
      <vt:lpstr>1_Parallax</vt:lpstr>
      <vt:lpstr>ACTIVUL PATRIMONIAL</vt:lpstr>
      <vt:lpstr>SCOPUL  TEMEI: </vt:lpstr>
      <vt:lpstr>SĂ NE REAMINTIM... CE ESTE ACTIVUL?</vt:lpstr>
      <vt:lpstr>SĂ NE REAMINTIM...  CARE ESTE STRUCTURA ACTIVULUI?</vt:lpstr>
      <vt:lpstr>SĂ NE REAMINTIM... ORDONAREA ACTIVELOR </vt:lpstr>
      <vt:lpstr>SĂ NE REAMINTIM..  CE SUNT  ACTIVELE IMOBILIZATE SAU FIXE ?</vt:lpstr>
      <vt:lpstr> NE REAMINTIM CARE SUNT TIPURILE DE ACTIVE IMOBILIZATE ?</vt:lpstr>
      <vt:lpstr>   CE SUNT  ACTIVELE CIRCULANTE?</vt:lpstr>
      <vt:lpstr> HAIDEȚI SĂ COMPARĂM CARACTERISTICILE ACTIVELOR IMOBILIZATE  CU ACTIVELE CIRCULANTE ACTIVELOR IMOBILIZATE CU CELE ALE  ACTIVELOR  CIRCULANTE</vt:lpstr>
      <vt:lpstr>STRUCTURA ACTIVELOR CIRCULANTE</vt:lpstr>
      <vt:lpstr>STOCURILE</vt:lpstr>
      <vt:lpstr>        1. MATERIILE PRIME   </vt:lpstr>
      <vt:lpstr>        2. MATERIALELE CONSUMABILE    </vt:lpstr>
      <vt:lpstr>        3. Materialele de natura obiectelor de inventar    </vt:lpstr>
      <vt:lpstr>        4. PRODUCȚIA ÎN CURS DE EXECUȚIE (NETERMINATĂ)   </vt:lpstr>
      <vt:lpstr> 5. SEMIFABRICATELE  </vt:lpstr>
      <vt:lpstr> 6. PRODUSELE FINITE  </vt:lpstr>
      <vt:lpstr> 7. STOCURILE  AFLATE LA TERŢI </vt:lpstr>
      <vt:lpstr> 8. ANIMALE ŞI PĂSĂRI </vt:lpstr>
      <vt:lpstr> 9. MĂRFURILE </vt:lpstr>
      <vt:lpstr> 10. AMBALAJELE</vt:lpstr>
      <vt:lpstr> 11. REBUTURILE, MATERIALELE RECUPERABILE SAU DEȘEURILE</vt:lpstr>
      <vt:lpstr>APLICAȚIE PRACTICĂ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MOISIL1</dc:creator>
  <cp:lastModifiedBy>HER2</cp:lastModifiedBy>
  <cp:revision>172</cp:revision>
  <dcterms:created xsi:type="dcterms:W3CDTF">2013-07-15T20:26:40Z</dcterms:created>
  <dcterms:modified xsi:type="dcterms:W3CDTF">2020-05-22T08:31:21Z</dcterms:modified>
</cp:coreProperties>
</file>